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8" d="100"/>
          <a:sy n="138" d="100"/>
        </p:scale>
        <p:origin x="8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source deck; copy and claims preserved without independent verification in this formatting pass.</a:t>
            </a:r>
          </a:p>
          <a:p>
            <a:r>
              <a:t>- AI-generated hero background created with OpenAI image generation; prompt embedded in image metadata.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source deck; copy and claims preserved without independent verification in this formatting pass.</a:t>
            </a:r>
          </a:p>
          <a:p>
            <a:r>
              <a:t>- AI-generated hero background created with OpenAI image generation; prompt embedded in image metadata.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source deck; copy and claims preserved without independent verification in this formatting pass.</a:t>
            </a:r>
          </a:p>
          <a:p>
            <a:r>
              <a:t>- AI-generated hero background created with OpenAI image generation; prompt embedded in image metadata.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source deck; copy and claims preserved without independent verification in this formatting pass.</a:t>
            </a:r>
          </a:p>
          <a:p>
            <a:r>
              <a:t>- AI-generated hero background created with OpenAI image generation; prompt embedded in image metadata.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source deck; copy and claims preserved without independent verification in this formatting pass.</a:t>
            </a:r>
          </a:p>
          <a:p>
            <a:r>
              <a:t>- AI-generated hero background created with OpenAI image generation; prompt embedded in image metadata.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source deck; copy and claims preserved without independent verification in this formatting pass.</a:t>
            </a:r>
          </a:p>
          <a:p>
            <a:r>
              <a:t>- AI-generated hero background created with OpenAI image generation; prompt embedded in image metadata.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source deck; copy and claims preserved without independent verification in this formatting pass.</a:t>
            </a:r>
          </a:p>
          <a:p>
            <a:r>
              <a:t>- AI-generated hero background created with OpenAI image generation; prompt embedded in image metadata.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source deck; copy and claims preserved without independent verification in this formatting pass.</a:t>
            </a:r>
          </a:p>
          <a:p>
            <a:r>
              <a:t>- AI-generated hero background created with OpenAI image generation; prompt embedded in image metadata.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E47EE42D-0650-42EE-B548-D6E339F46E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83227E4-9A28-4253-9C53-0CE28707DE22}"/>
              </a:ext>
            </a:extLst>
          </p:cNvPr>
          <p:cNvSpPr>
            <a:spLocks noGrp="1"/>
          </p:cNvSpPr>
          <p:nvPr/>
        </p:nvSpPr>
        <p:spPr>
          <a:xfrm>
            <a:off x="0" y="5105400"/>
            <a:ext cx="9144000" cy="38100"/>
          </a:xfrm>
          <a:prstGeom prst="rect">
            <a:avLst/>
          </a:prstGeom>
          <a:solidFill>
            <a:srgbClr val="171A2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E241C6F-ADA2-4A6A-A67E-93CA906CFC63}"/>
              </a:ext>
            </a:extLst>
          </p:cNvPr>
          <p:cNvSpPr>
            <a:spLocks noGrp="1"/>
          </p:cNvSpPr>
          <p:nvPr/>
        </p:nvSpPr>
        <p:spPr>
          <a:xfrm>
            <a:off x="0" y="76200"/>
            <a:ext cx="76200" cy="5029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26B3509-CEFF-4583-9CEA-77B0E1F00126}"/>
              </a:ext>
            </a:extLst>
          </p:cNvPr>
          <p:cNvSpPr>
            <a:spLocks noGrp="1"/>
          </p:cNvSpPr>
          <p:nvPr/>
        </p:nvSpPr>
        <p:spPr>
          <a:xfrm>
            <a:off x="457200" y="1104900"/>
            <a:ext cx="1866900" cy="2133600"/>
          </a:xfrm>
          <a:prstGeom prst="roundRect">
            <a:avLst>
              <a:gd name="adj" fmla="val 6122"/>
            </a:avLst>
          </a:prstGeom>
          <a:noFill/>
          <a:ln w="14288">
            <a:solidFill>
              <a:srgbClr val="34394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63D46D1-8FC8-49F6-A3C9-1B5E2D0605FE}"/>
              </a:ext>
            </a:extLst>
          </p:cNvPr>
          <p:cNvSpPr>
            <a:spLocks noGrp="1"/>
          </p:cNvSpPr>
          <p:nvPr/>
        </p:nvSpPr>
        <p:spPr>
          <a:xfrm>
            <a:off x="457200" y="1104900"/>
            <a:ext cx="1866900" cy="2133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9450" b="1">
                <a:solidFill>
                  <a:srgbClr val="FF4D52"/>
                </a:solidFill>
                <a:latin typeface="Arial Black"/>
                <a:ea typeface="Arial Black"/>
                <a:cs typeface="Arial Black"/>
              </a:defRPr>
            </a:pPr>
            <a:r>
              <a:rPr sz="9450" b="1">
                <a:solidFill>
                  <a:srgbClr val="FF4D52"/>
                </a:solidFill>
                <a:latin typeface="Arial Black"/>
                <a:ea typeface="Arial Black"/>
                <a:cs typeface="Arial Black"/>
              </a:rPr>
              <a:t>5</a:t>
            </a:r>
            <a:endParaRPr sz="96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E652E25-50CC-4965-B3BB-3503AE3FF570}"/>
              </a:ext>
            </a:extLst>
          </p:cNvPr>
          <p:cNvSpPr>
            <a:spLocks noGrp="1"/>
          </p:cNvSpPr>
          <p:nvPr/>
        </p:nvSpPr>
        <p:spPr>
          <a:xfrm>
            <a:off x="2705100" y="1104900"/>
            <a:ext cx="5905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4350" b="1">
                <a:solidFill>
                  <a:srgbClr val="F5F7FA"/>
                </a:solidFill>
                <a:latin typeface="Arial Black"/>
                <a:ea typeface="Arial Black"/>
                <a:cs typeface="Arial Black"/>
              </a:defRPr>
            </a:pPr>
            <a:r>
              <a:rPr sz="4350" b="1">
                <a:solidFill>
                  <a:srgbClr val="F5F7FA"/>
                </a:solidFill>
                <a:latin typeface="Arial Black"/>
                <a:ea typeface="Arial Black"/>
                <a:cs typeface="Arial Black"/>
              </a:rPr>
              <a:t>CYBER MOVES</a:t>
            </a:r>
            <a:endParaRPr sz="44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EE771ED-3EB5-42D2-8982-2D47FA9DD727}"/>
              </a:ext>
            </a:extLst>
          </p:cNvPr>
          <p:cNvSpPr>
            <a:spLocks noGrp="1"/>
          </p:cNvSpPr>
          <p:nvPr/>
        </p:nvSpPr>
        <p:spPr>
          <a:xfrm>
            <a:off x="2705100" y="1790700"/>
            <a:ext cx="590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4350" b="1">
                <a:solidFill>
                  <a:srgbClr val="FF4D52"/>
                </a:solidFill>
                <a:latin typeface="Arial Black"/>
                <a:ea typeface="Arial Black"/>
                <a:cs typeface="Arial Black"/>
              </a:defRPr>
            </a:pPr>
            <a:r>
              <a:rPr sz="4350" b="1">
                <a:solidFill>
                  <a:srgbClr val="FF4D52"/>
                </a:solidFill>
                <a:latin typeface="Arial Black"/>
                <a:ea typeface="Arial Black"/>
                <a:cs typeface="Arial Black"/>
              </a:rPr>
              <a:t>THIS WEEK</a:t>
            </a:r>
            <a:endParaRPr sz="44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3253FEA-9CC1-4042-855C-0FA655145771}"/>
              </a:ext>
            </a:extLst>
          </p:cNvPr>
          <p:cNvSpPr>
            <a:spLocks noGrp="1"/>
          </p:cNvSpPr>
          <p:nvPr/>
        </p:nvSpPr>
        <p:spPr>
          <a:xfrm>
            <a:off x="2705100" y="2533650"/>
            <a:ext cx="58293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2000"/>
              </a:lnSpc>
              <a:buNone/>
              <a:defRPr sz="1425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One action per day. No tech skills required. Takes under 10 minutes total.</a:t>
            </a:r>
            <a:endParaRPr sz="130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72F17C2A-88F4-4E69-9DA1-FE7025D36A0D}"/>
              </a:ext>
            </a:extLst>
          </p:cNvPr>
          <p:cNvSpPr>
            <a:spLocks noGrp="1"/>
          </p:cNvSpPr>
          <p:nvPr/>
        </p:nvSpPr>
        <p:spPr>
          <a:xfrm>
            <a:off x="2705100" y="3276600"/>
            <a:ext cx="190500" cy="190500"/>
          </a:xfrm>
          <a:prstGeom prst="ellipse">
            <a:avLst/>
          </a:prstGeom>
          <a:solidFill>
            <a:srgbClr val="FF4D52"/>
          </a:solidFill>
          <a:ln w="9525">
            <a:solidFill>
              <a:srgbClr val="FF4D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119590D-A829-4893-9185-E7DF9BB5955A}"/>
              </a:ext>
            </a:extLst>
          </p:cNvPr>
          <p:cNvSpPr>
            <a:spLocks noGrp="1"/>
          </p:cNvSpPr>
          <p:nvPr/>
        </p:nvSpPr>
        <p:spPr>
          <a:xfrm>
            <a:off x="3105150" y="3276600"/>
            <a:ext cx="190500" cy="190500"/>
          </a:xfrm>
          <a:prstGeom prst="ellipse">
            <a:avLst/>
          </a:prstGeom>
          <a:solidFill>
            <a:srgbClr val="FF4D52"/>
          </a:solidFill>
          <a:ln w="9525">
            <a:solidFill>
              <a:srgbClr val="FF4D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2E05092F-26E4-4EF9-9E37-52F58F425B90}"/>
              </a:ext>
            </a:extLst>
          </p:cNvPr>
          <p:cNvSpPr>
            <a:spLocks noGrp="1"/>
          </p:cNvSpPr>
          <p:nvPr/>
        </p:nvSpPr>
        <p:spPr>
          <a:xfrm>
            <a:off x="3505200" y="3276600"/>
            <a:ext cx="190500" cy="190500"/>
          </a:xfrm>
          <a:prstGeom prst="ellipse">
            <a:avLst/>
          </a:prstGeom>
          <a:solidFill>
            <a:srgbClr val="FF4D52"/>
          </a:solidFill>
          <a:ln w="9525">
            <a:solidFill>
              <a:srgbClr val="FF4D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1843FCEF-033F-4AA2-91F1-09636B837676}"/>
              </a:ext>
            </a:extLst>
          </p:cNvPr>
          <p:cNvSpPr>
            <a:spLocks noGrp="1"/>
          </p:cNvSpPr>
          <p:nvPr/>
        </p:nvSpPr>
        <p:spPr>
          <a:xfrm>
            <a:off x="3905250" y="3276600"/>
            <a:ext cx="190500" cy="190500"/>
          </a:xfrm>
          <a:prstGeom prst="ellipse">
            <a:avLst/>
          </a:prstGeom>
          <a:solidFill>
            <a:srgbClr val="FF4D52"/>
          </a:solidFill>
          <a:ln w="9525">
            <a:solidFill>
              <a:srgbClr val="FF4D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606A5EE0-0927-42F8-9CFF-84A415542523}"/>
              </a:ext>
            </a:extLst>
          </p:cNvPr>
          <p:cNvSpPr>
            <a:spLocks noGrp="1"/>
          </p:cNvSpPr>
          <p:nvPr/>
        </p:nvSpPr>
        <p:spPr>
          <a:xfrm>
            <a:off x="4305300" y="3276600"/>
            <a:ext cx="190500" cy="190500"/>
          </a:xfrm>
          <a:prstGeom prst="ellipse">
            <a:avLst/>
          </a:prstGeom>
          <a:solidFill>
            <a:srgbClr val="FF4D52"/>
          </a:solidFill>
          <a:ln w="9525">
            <a:solidFill>
              <a:srgbClr val="FF4D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9BF95954-9AC4-485F-A4A4-6536CC63762D}"/>
              </a:ext>
            </a:extLst>
          </p:cNvPr>
          <p:cNvSpPr>
            <a:spLocks noGrp="1"/>
          </p:cNvSpPr>
          <p:nvPr/>
        </p:nvSpPr>
        <p:spPr>
          <a:xfrm>
            <a:off x="457200" y="46482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975" b="0">
                <a:solidFill>
                  <a:srgbClr val="6F7584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F7584"/>
                </a:solidFill>
                <a:latin typeface="Arial"/>
                <a:ea typeface="Arial"/>
                <a:cs typeface="Arial"/>
              </a:rPr>
              <a:t>rexcalloway.com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1430727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03B30869-4077-465F-A2E7-F1596A5C3B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2733D4F-7475-4EFB-A611-007AC2B91178}"/>
              </a:ext>
            </a:extLst>
          </p:cNvPr>
          <p:cNvSpPr>
            <a:spLocks noGrp="1"/>
          </p:cNvSpPr>
          <p:nvPr/>
        </p:nvSpPr>
        <p:spPr>
          <a:xfrm>
            <a:off x="0" y="5105400"/>
            <a:ext cx="9144000" cy="38100"/>
          </a:xfrm>
          <a:prstGeom prst="rect">
            <a:avLst/>
          </a:prstGeom>
          <a:solidFill>
            <a:srgbClr val="171A2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9168287-B87A-4C41-9595-13CBBA712BBA}"/>
              </a:ext>
            </a:extLst>
          </p:cNvPr>
          <p:cNvSpPr>
            <a:spLocks noGrp="1"/>
          </p:cNvSpPr>
          <p:nvPr/>
        </p:nvSpPr>
        <p:spPr>
          <a:xfrm>
            <a:off x="6591300" y="104775"/>
            <a:ext cx="2247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r">
              <a:buNone/>
              <a:defRPr sz="8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MOVE 01 / 05</a:t>
            </a:r>
            <a:endParaRPr sz="8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214536B-923A-42AD-BD1F-D28759BCFC58}"/>
              </a:ext>
            </a:extLst>
          </p:cNvPr>
          <p:cNvSpPr>
            <a:spLocks noGrp="1"/>
          </p:cNvSpPr>
          <p:nvPr/>
        </p:nvSpPr>
        <p:spPr>
          <a:xfrm>
            <a:off x="0" y="76200"/>
            <a:ext cx="76200" cy="5029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134991A-9E1C-48F2-BD87-D6E8F8F32BD0}"/>
              </a:ext>
            </a:extLst>
          </p:cNvPr>
          <p:cNvSpPr>
            <a:spLocks noGrp="1"/>
          </p:cNvSpPr>
          <p:nvPr/>
        </p:nvSpPr>
        <p:spPr>
          <a:xfrm>
            <a:off x="304800" y="266700"/>
            <a:ext cx="514350" cy="514350"/>
          </a:xfrm>
          <a:prstGeom prst="roundRect">
            <a:avLst>
              <a:gd name="adj" fmla="val 14815"/>
            </a:avLst>
          </a:prstGeom>
          <a:solidFill>
            <a:srgbClr val="FF4D52"/>
          </a:solidFill>
          <a:ln w="9525">
            <a:solidFill>
              <a:srgbClr val="FF4D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578F32B-B652-48AC-BB70-A6178F0146AC}"/>
              </a:ext>
            </a:extLst>
          </p:cNvPr>
          <p:cNvSpPr>
            <a:spLocks noGrp="1"/>
          </p:cNvSpPr>
          <p:nvPr/>
        </p:nvSpPr>
        <p:spPr>
          <a:xfrm>
            <a:off x="304800" y="2667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87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5F7FA"/>
                </a:solidFill>
                <a:latin typeface="Arial"/>
                <a:ea typeface="Arial"/>
                <a:cs typeface="Arial"/>
              </a:rPr>
              <a:t>01</a:t>
            </a:r>
            <a:endParaRPr sz="20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82266F2-3CA8-41A2-8B89-8149D730BDEC}"/>
              </a:ext>
            </a:extLst>
          </p:cNvPr>
          <p:cNvSpPr>
            <a:spLocks noGrp="1"/>
          </p:cNvSpPr>
          <p:nvPr/>
        </p:nvSpPr>
        <p:spPr>
          <a:xfrm>
            <a:off x="990600" y="2857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938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938" b="1" spc="200">
                <a:solidFill>
                  <a:srgbClr val="FF4D52"/>
                </a:solidFill>
                <a:latin typeface="Arial"/>
                <a:ea typeface="Arial"/>
                <a:cs typeface="Arial"/>
              </a:rPr>
              <a:t>YOUR MASTER KEY NEEDS A DEADBOLT</a:t>
            </a:r>
            <a:endParaRPr sz="85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9E0F4C5-0995-4AFC-8FB4-05AE6A6B798B}"/>
              </a:ext>
            </a:extLst>
          </p:cNvPr>
          <p:cNvSpPr>
            <a:spLocks noGrp="1"/>
          </p:cNvSpPr>
          <p:nvPr/>
        </p:nvSpPr>
        <p:spPr>
          <a:xfrm>
            <a:off x="304800" y="800100"/>
            <a:ext cx="54483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3000" b="1">
                <a:solidFill>
                  <a:srgbClr val="F5F7FA"/>
                </a:solidFill>
                <a:latin typeface="Arial Black"/>
                <a:ea typeface="Arial Black"/>
                <a:cs typeface="Arial Black"/>
              </a:defRPr>
            </a:pPr>
            <a:r>
              <a:rPr sz="3000" b="1">
                <a:solidFill>
                  <a:srgbClr val="F5F7FA"/>
                </a:solidFill>
                <a:latin typeface="Arial Black"/>
                <a:ea typeface="Arial Black"/>
                <a:cs typeface="Arial Black"/>
              </a:rPr>
              <a:t>Enable 2FA on Your Email</a:t>
            </a:r>
            <a:endParaRPr sz="300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C9E7602F-E7B3-49EC-B4F2-29DF8AA34050}"/>
              </a:ext>
            </a:extLst>
          </p:cNvPr>
          <p:cNvSpPr>
            <a:spLocks noGrp="1"/>
          </p:cNvSpPr>
          <p:nvPr/>
        </p:nvSpPr>
        <p:spPr>
          <a:xfrm>
            <a:off x="228600" y="1508760"/>
            <a:ext cx="5394960" cy="1188720"/>
          </a:xfrm>
          <a:prstGeom prst="roundRect">
            <a:avLst>
              <a:gd name="adj" fmla="val 8013"/>
            </a:avLst>
          </a:prstGeom>
          <a:solidFill>
            <a:srgbClr val="171A22"/>
          </a:solidFill>
          <a:ln w="11906">
            <a:solidFill>
              <a:srgbClr val="292E3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13B93093-CDA3-4E50-98CF-C1C534C6DCC1}"/>
              </a:ext>
            </a:extLst>
          </p:cNvPr>
          <p:cNvSpPr>
            <a:spLocks noGrp="1"/>
          </p:cNvSpPr>
          <p:nvPr/>
        </p:nvSpPr>
        <p:spPr>
          <a:xfrm>
            <a:off x="228600" y="1508760"/>
            <a:ext cx="54864" cy="1188720"/>
          </a:xfrm>
          <a:prstGeom prst="roundRect">
            <a:avLst>
              <a:gd name="adj" fmla="val 50000"/>
            </a:avLst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DAD34EB-5D37-44FF-A0B3-D9D61DEC9A9B}"/>
              </a:ext>
            </a:extLst>
          </p:cNvPr>
          <p:cNvSpPr>
            <a:spLocks noGrp="1"/>
          </p:cNvSpPr>
          <p:nvPr/>
        </p:nvSpPr>
        <p:spPr>
          <a:xfrm>
            <a:off x="514350" y="1657350"/>
            <a:ext cx="49720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4000"/>
              </a:lnSpc>
              <a:buNone/>
              <a:defRPr sz="1388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Your email resets every other account. If someone gets in, they own your bank, your social media, and every other account you have.</a:t>
            </a:r>
            <a:endParaRPr sz="13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C2469D7-2082-4D95-95DD-172759DBC7EA}"/>
              </a:ext>
            </a:extLst>
          </p:cNvPr>
          <p:cNvSpPr>
            <a:spLocks noGrp="1"/>
          </p:cNvSpPr>
          <p:nvPr/>
        </p:nvSpPr>
        <p:spPr>
          <a:xfrm>
            <a:off x="304800" y="2886075"/>
            <a:ext cx="1809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938" b="1">
                <a:solidFill>
                  <a:srgbClr val="FFC247"/>
                </a:solidFill>
                <a:latin typeface="Arial"/>
                <a:ea typeface="Arial"/>
                <a:cs typeface="Arial"/>
              </a:defRPr>
            </a:pPr>
            <a:r>
              <a:rPr sz="938" b="1" spc="150">
                <a:solidFill>
                  <a:srgbClr val="FFC247"/>
                </a:solidFill>
                <a:latin typeface="Arial"/>
                <a:ea typeface="Arial"/>
                <a:cs typeface="Arial"/>
              </a:rPr>
              <a:t>WHAT TO DO</a:t>
            </a:r>
            <a:endParaRPr sz="75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FA922D2D-A05D-4AA6-AD55-352D51DAD11D}"/>
              </a:ext>
            </a:extLst>
          </p:cNvPr>
          <p:cNvSpPr>
            <a:spLocks noGrp="1"/>
          </p:cNvSpPr>
          <p:nvPr/>
        </p:nvSpPr>
        <p:spPr>
          <a:xfrm>
            <a:off x="228600" y="3063240"/>
            <a:ext cx="5394960" cy="1325880"/>
          </a:xfrm>
          <a:prstGeom prst="roundRect">
            <a:avLst>
              <a:gd name="adj" fmla="val 7184"/>
            </a:avLst>
          </a:prstGeom>
          <a:solidFill>
            <a:srgbClr val="11141B"/>
          </a:solidFill>
          <a:ln w="11906">
            <a:solidFill>
              <a:srgbClr val="34394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57A14DF6-166D-4352-96C7-8BFC195F0F6F}"/>
              </a:ext>
            </a:extLst>
          </p:cNvPr>
          <p:cNvSpPr>
            <a:spLocks noGrp="1"/>
          </p:cNvSpPr>
          <p:nvPr/>
        </p:nvSpPr>
        <p:spPr>
          <a:xfrm>
            <a:off x="228600" y="3063240"/>
            <a:ext cx="54864" cy="1325880"/>
          </a:xfrm>
          <a:prstGeom prst="roundRect">
            <a:avLst>
              <a:gd name="adj" fmla="val 50000"/>
            </a:avLst>
          </a:prstGeom>
          <a:solidFill>
            <a:srgbClr val="FFC247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9C980465-F411-484D-BE03-75A8B96C0C91}"/>
              </a:ext>
            </a:extLst>
          </p:cNvPr>
          <p:cNvSpPr>
            <a:spLocks noGrp="1"/>
          </p:cNvSpPr>
          <p:nvPr/>
        </p:nvSpPr>
        <p:spPr>
          <a:xfrm>
            <a:off x="514350" y="3267075"/>
            <a:ext cx="49720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6000"/>
              </a:lnSpc>
              <a:buNone/>
              <a:defRPr sz="1313" b="0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313" b="0">
                <a:solidFill>
                  <a:srgbClr val="F5F7FA"/>
                </a:solidFill>
                <a:latin typeface="Arial"/>
                <a:ea typeface="Arial"/>
                <a:cs typeface="Arial"/>
              </a:rPr>
              <a:t>Go to your email settings → Security → Turn on 2-step verification. Use an app like Authy, not SMS.</a:t>
            </a:r>
            <a:endParaRPr sz="120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E78B4C36-E70C-4D7D-99B0-8E10AD690299}"/>
              </a:ext>
            </a:extLst>
          </p:cNvPr>
          <p:cNvSpPr>
            <a:spLocks noGrp="1"/>
          </p:cNvSpPr>
          <p:nvPr/>
        </p:nvSpPr>
        <p:spPr>
          <a:xfrm>
            <a:off x="5981700" y="266700"/>
            <a:ext cx="2857500" cy="4171950"/>
          </a:xfrm>
          <a:prstGeom prst="roundRect">
            <a:avLst>
              <a:gd name="adj" fmla="val 4000"/>
            </a:avLst>
          </a:prstGeom>
          <a:solidFill>
            <a:srgbClr val="171A22"/>
          </a:solidFill>
          <a:ln w="11906">
            <a:solidFill>
              <a:srgbClr val="34394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A5F05C97-78AB-4588-85C3-8C9C3000A0D3}"/>
              </a:ext>
            </a:extLst>
          </p:cNvPr>
          <p:cNvSpPr>
            <a:spLocks noGrp="1"/>
          </p:cNvSpPr>
          <p:nvPr/>
        </p:nvSpPr>
        <p:spPr>
          <a:xfrm>
            <a:off x="6191250" y="476250"/>
            <a:ext cx="24384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5250" b="1">
                <a:solidFill>
                  <a:srgbClr val="FF4D52"/>
                </a:solidFill>
                <a:latin typeface="Arial Black"/>
                <a:ea typeface="Arial Black"/>
                <a:cs typeface="Arial Black"/>
              </a:defRPr>
            </a:pPr>
            <a:r>
              <a:rPr sz="5250" b="1">
                <a:solidFill>
                  <a:srgbClr val="FF4D52"/>
                </a:solidFill>
                <a:latin typeface="Arial Black"/>
                <a:ea typeface="Arial Black"/>
                <a:cs typeface="Arial Black"/>
              </a:rPr>
              <a:t>83%</a:t>
            </a:r>
            <a:endParaRPr sz="54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EF260B0D-2422-4E2F-B7C2-169AA8AA039B}"/>
              </a:ext>
            </a:extLst>
          </p:cNvPr>
          <p:cNvSpPr>
            <a:spLocks noGrp="1"/>
          </p:cNvSpPr>
          <p:nvPr/>
        </p:nvSpPr>
        <p:spPr>
          <a:xfrm>
            <a:off x="6229350" y="1590675"/>
            <a:ext cx="23622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12000"/>
              </a:lnSpc>
              <a:buNone/>
              <a:defRPr sz="11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of account takeovers</a:t>
            </a:r>
            <a:endParaRPr sz="1100"/>
          </a:p>
          <a:p>
            <a:pPr marL="0" indent="0" algn="ctr">
              <a:lnSpc>
                <a:spcPct val="112000"/>
              </a:lnSpc>
              <a:buNone/>
              <a:defRPr sz="11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are stopped by 2FA</a:t>
            </a:r>
            <a:endParaRPr sz="110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D0DD7097-1AE2-4753-8452-D3B267EEAC3F}"/>
              </a:ext>
            </a:extLst>
          </p:cNvPr>
          <p:cNvSpPr>
            <a:spLocks noGrp="1"/>
          </p:cNvSpPr>
          <p:nvPr/>
        </p:nvSpPr>
        <p:spPr>
          <a:xfrm>
            <a:off x="6267450" y="2371725"/>
            <a:ext cx="2286000" cy="0"/>
          </a:xfrm>
          <a:prstGeom prst="line">
            <a:avLst/>
          </a:prstGeom>
          <a:noFill/>
          <a:ln w="11906">
            <a:solidFill>
              <a:srgbClr val="34394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183EB69D-5E1F-4723-8C26-2244ABEF7A5B}"/>
              </a:ext>
            </a:extLst>
          </p:cNvPr>
          <p:cNvSpPr>
            <a:spLocks noGrp="1"/>
          </p:cNvSpPr>
          <p:nvPr/>
        </p:nvSpPr>
        <p:spPr>
          <a:xfrm>
            <a:off x="6229350" y="2571750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32EC436F-9A07-430B-9479-A768C54A391D}"/>
              </a:ext>
            </a:extLst>
          </p:cNvPr>
          <p:cNvSpPr>
            <a:spLocks noGrp="1"/>
          </p:cNvSpPr>
          <p:nvPr/>
        </p:nvSpPr>
        <p:spPr>
          <a:xfrm>
            <a:off x="6553200" y="257175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App (not SMS) for 2FA</a:t>
            </a:r>
            <a:endParaRPr sz="95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2DBC7548-3FAD-43B4-B575-44E7C7E26262}"/>
              </a:ext>
            </a:extLst>
          </p:cNvPr>
          <p:cNvSpPr>
            <a:spLocks noGrp="1"/>
          </p:cNvSpPr>
          <p:nvPr/>
        </p:nvSpPr>
        <p:spPr>
          <a:xfrm>
            <a:off x="6229350" y="2981325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778AAF1-93BA-42EA-8496-D75E77C5ED82}"/>
              </a:ext>
            </a:extLst>
          </p:cNvPr>
          <p:cNvSpPr>
            <a:spLocks noGrp="1"/>
          </p:cNvSpPr>
          <p:nvPr/>
        </p:nvSpPr>
        <p:spPr>
          <a:xfrm>
            <a:off x="6553200" y="2981325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Unique password per site</a:t>
            </a:r>
            <a:endParaRPr sz="95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496046A1-4F14-4EEB-95B3-1F42812E3C2D}"/>
              </a:ext>
            </a:extLst>
          </p:cNvPr>
          <p:cNvSpPr>
            <a:spLocks noGrp="1"/>
          </p:cNvSpPr>
          <p:nvPr/>
        </p:nvSpPr>
        <p:spPr>
          <a:xfrm>
            <a:off x="6229350" y="3390900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5BE749B3-AE19-4B3D-BE25-082246579A30}"/>
              </a:ext>
            </a:extLst>
          </p:cNvPr>
          <p:cNvSpPr>
            <a:spLocks noGrp="1"/>
          </p:cNvSpPr>
          <p:nvPr/>
        </p:nvSpPr>
        <p:spPr>
          <a:xfrm>
            <a:off x="6553200" y="339090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Auto-updates on</a:t>
            </a:r>
            <a:endParaRPr sz="95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005C0703-3630-47FE-939D-BE0EDA4D7767}"/>
              </a:ext>
            </a:extLst>
          </p:cNvPr>
          <p:cNvSpPr>
            <a:spLocks noGrp="1"/>
          </p:cNvSpPr>
          <p:nvPr/>
        </p:nvSpPr>
        <p:spPr>
          <a:xfrm>
            <a:off x="6229350" y="3800475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B7A32E29-CA55-4201-9128-CCCAC9386481}"/>
              </a:ext>
            </a:extLst>
          </p:cNvPr>
          <p:cNvSpPr>
            <a:spLocks noGrp="1"/>
          </p:cNvSpPr>
          <p:nvPr/>
        </p:nvSpPr>
        <p:spPr>
          <a:xfrm>
            <a:off x="6553200" y="3800475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Breached? Change it now</a:t>
            </a:r>
            <a:endParaRPr sz="950"/>
          </a:p>
        </p:txBody>
      </p:sp>
    </p:spTree>
    <p:extLst>
      <p:ext uri="{BB962C8B-B14F-4D97-AF65-F5344CB8AC3E}">
        <p14:creationId xmlns:p14="http://schemas.microsoft.com/office/powerpoint/2010/main" val="1609181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913DC5A9-8DB1-4C8C-BF6B-35479DDFF8E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00940C2-FCF3-4C22-BA1C-A41658EE83F8}"/>
              </a:ext>
            </a:extLst>
          </p:cNvPr>
          <p:cNvSpPr>
            <a:spLocks noGrp="1"/>
          </p:cNvSpPr>
          <p:nvPr/>
        </p:nvSpPr>
        <p:spPr>
          <a:xfrm>
            <a:off x="0" y="5105400"/>
            <a:ext cx="9144000" cy="38100"/>
          </a:xfrm>
          <a:prstGeom prst="rect">
            <a:avLst/>
          </a:prstGeom>
          <a:solidFill>
            <a:srgbClr val="171A2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03834F2-99BE-4D42-9C04-84DCED0E6A0E}"/>
              </a:ext>
            </a:extLst>
          </p:cNvPr>
          <p:cNvSpPr>
            <a:spLocks noGrp="1"/>
          </p:cNvSpPr>
          <p:nvPr/>
        </p:nvSpPr>
        <p:spPr>
          <a:xfrm>
            <a:off x="6591300" y="104775"/>
            <a:ext cx="2247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r">
              <a:buNone/>
              <a:defRPr sz="8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MOVE 02 / 05</a:t>
            </a:r>
            <a:endParaRPr sz="8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1602F90-D39E-4E3E-90FA-DA563F95E96B}"/>
              </a:ext>
            </a:extLst>
          </p:cNvPr>
          <p:cNvSpPr>
            <a:spLocks noGrp="1"/>
          </p:cNvSpPr>
          <p:nvPr/>
        </p:nvSpPr>
        <p:spPr>
          <a:xfrm>
            <a:off x="0" y="76200"/>
            <a:ext cx="76200" cy="5029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043384F-AB7F-4C8F-8521-9569A2ACCCAF}"/>
              </a:ext>
            </a:extLst>
          </p:cNvPr>
          <p:cNvSpPr>
            <a:spLocks noGrp="1"/>
          </p:cNvSpPr>
          <p:nvPr/>
        </p:nvSpPr>
        <p:spPr>
          <a:xfrm>
            <a:off x="304800" y="266700"/>
            <a:ext cx="514350" cy="514350"/>
          </a:xfrm>
          <a:prstGeom prst="roundRect">
            <a:avLst>
              <a:gd name="adj" fmla="val 14815"/>
            </a:avLst>
          </a:prstGeom>
          <a:solidFill>
            <a:srgbClr val="FF4D52"/>
          </a:solidFill>
          <a:ln w="9525">
            <a:solidFill>
              <a:srgbClr val="FF4D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8B4AE35-023B-4261-8F67-9A4E251BD826}"/>
              </a:ext>
            </a:extLst>
          </p:cNvPr>
          <p:cNvSpPr>
            <a:spLocks noGrp="1"/>
          </p:cNvSpPr>
          <p:nvPr/>
        </p:nvSpPr>
        <p:spPr>
          <a:xfrm>
            <a:off x="304800" y="2667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87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5F7FA"/>
                </a:solidFill>
                <a:latin typeface="Arial"/>
                <a:ea typeface="Arial"/>
                <a:cs typeface="Arial"/>
              </a:rPr>
              <a:t>02</a:t>
            </a:r>
            <a:endParaRPr sz="20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3FE1067-E838-4C5C-B083-1BF706782D5A}"/>
              </a:ext>
            </a:extLst>
          </p:cNvPr>
          <p:cNvSpPr>
            <a:spLocks noGrp="1"/>
          </p:cNvSpPr>
          <p:nvPr/>
        </p:nvSpPr>
        <p:spPr>
          <a:xfrm>
            <a:off x="990600" y="2857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938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938" b="1" spc="200">
                <a:solidFill>
                  <a:srgbClr val="FF4D52"/>
                </a:solidFill>
                <a:latin typeface="Arial"/>
                <a:ea typeface="Arial"/>
                <a:cs typeface="Arial"/>
              </a:rPr>
              <a:t>YOUR EMAIL HAS PROBABLY BEEN BREACHED</a:t>
            </a:r>
            <a:endParaRPr sz="85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066DD6E-9F11-467A-8AB3-2E0CF2EA16E8}"/>
              </a:ext>
            </a:extLst>
          </p:cNvPr>
          <p:cNvSpPr>
            <a:spLocks noGrp="1"/>
          </p:cNvSpPr>
          <p:nvPr/>
        </p:nvSpPr>
        <p:spPr>
          <a:xfrm>
            <a:off x="304800" y="800100"/>
            <a:ext cx="54483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3000" b="1">
                <a:solidFill>
                  <a:srgbClr val="F5F7FA"/>
                </a:solidFill>
                <a:latin typeface="Arial Black"/>
                <a:ea typeface="Arial Black"/>
                <a:cs typeface="Arial Black"/>
              </a:defRPr>
            </a:pPr>
            <a:r>
              <a:rPr sz="2400" b="1">
                <a:solidFill>
                  <a:srgbClr val="F5F7FA"/>
                </a:solidFill>
                <a:latin typeface="Arial Black"/>
                <a:ea typeface="Arial Black"/>
                <a:cs typeface="Arial Black"/>
              </a:rPr>
              <a:t>Check haveibeenpwned.com</a:t>
            </a:r>
            <a:endParaRPr sz="240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9487531D-6395-4ABA-985C-0D03CCA1E1D3}"/>
              </a:ext>
            </a:extLst>
          </p:cNvPr>
          <p:cNvSpPr>
            <a:spLocks noGrp="1"/>
          </p:cNvSpPr>
          <p:nvPr/>
        </p:nvSpPr>
        <p:spPr>
          <a:xfrm>
            <a:off x="228600" y="1508760"/>
            <a:ext cx="5394960" cy="1188720"/>
          </a:xfrm>
          <a:prstGeom prst="roundRect">
            <a:avLst>
              <a:gd name="adj" fmla="val 8013"/>
            </a:avLst>
          </a:prstGeom>
          <a:solidFill>
            <a:srgbClr val="171A22"/>
          </a:solidFill>
          <a:ln w="11906">
            <a:solidFill>
              <a:srgbClr val="292E3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14269A36-3B75-47CA-8C78-6D2E2AC200E1}"/>
              </a:ext>
            </a:extLst>
          </p:cNvPr>
          <p:cNvSpPr>
            <a:spLocks noGrp="1"/>
          </p:cNvSpPr>
          <p:nvPr/>
        </p:nvSpPr>
        <p:spPr>
          <a:xfrm>
            <a:off x="228600" y="1508760"/>
            <a:ext cx="54864" cy="1188720"/>
          </a:xfrm>
          <a:prstGeom prst="roundRect">
            <a:avLst>
              <a:gd name="adj" fmla="val 50000"/>
            </a:avLst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CF08794-12C0-494E-9A6B-01068DED7EB6}"/>
              </a:ext>
            </a:extLst>
          </p:cNvPr>
          <p:cNvSpPr>
            <a:spLocks noGrp="1"/>
          </p:cNvSpPr>
          <p:nvPr/>
        </p:nvSpPr>
        <p:spPr>
          <a:xfrm>
            <a:off x="514350" y="1657350"/>
            <a:ext cx="49720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4000"/>
              </a:lnSpc>
              <a:buNone/>
              <a:defRPr sz="1388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On average, an email address appears in 4+ data breaches. Most people have no idea. You need to know.</a:t>
            </a:r>
            <a:endParaRPr sz="13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9A1FB68-2286-45F6-BD7F-DD319AAD02F1}"/>
              </a:ext>
            </a:extLst>
          </p:cNvPr>
          <p:cNvSpPr>
            <a:spLocks noGrp="1"/>
          </p:cNvSpPr>
          <p:nvPr/>
        </p:nvSpPr>
        <p:spPr>
          <a:xfrm>
            <a:off x="304800" y="2886075"/>
            <a:ext cx="1809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938" b="1">
                <a:solidFill>
                  <a:srgbClr val="FFC247"/>
                </a:solidFill>
                <a:latin typeface="Arial"/>
                <a:ea typeface="Arial"/>
                <a:cs typeface="Arial"/>
              </a:defRPr>
            </a:pPr>
            <a:r>
              <a:rPr sz="938" b="1" spc="150">
                <a:solidFill>
                  <a:srgbClr val="FFC247"/>
                </a:solidFill>
                <a:latin typeface="Arial"/>
                <a:ea typeface="Arial"/>
                <a:cs typeface="Arial"/>
              </a:rPr>
              <a:t>WHAT TO DO</a:t>
            </a:r>
            <a:endParaRPr sz="75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DE08D1BA-4CE9-4DF2-97FA-F968250F98D6}"/>
              </a:ext>
            </a:extLst>
          </p:cNvPr>
          <p:cNvSpPr>
            <a:spLocks noGrp="1"/>
          </p:cNvSpPr>
          <p:nvPr/>
        </p:nvSpPr>
        <p:spPr>
          <a:xfrm>
            <a:off x="228600" y="3063240"/>
            <a:ext cx="5394960" cy="1325880"/>
          </a:xfrm>
          <a:prstGeom prst="roundRect">
            <a:avLst>
              <a:gd name="adj" fmla="val 7184"/>
            </a:avLst>
          </a:prstGeom>
          <a:solidFill>
            <a:srgbClr val="11141B"/>
          </a:solidFill>
          <a:ln w="11906">
            <a:solidFill>
              <a:srgbClr val="34394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C63F0A2D-8827-43FC-81A8-BD06F944D0CD}"/>
              </a:ext>
            </a:extLst>
          </p:cNvPr>
          <p:cNvSpPr>
            <a:spLocks noGrp="1"/>
          </p:cNvSpPr>
          <p:nvPr/>
        </p:nvSpPr>
        <p:spPr>
          <a:xfrm>
            <a:off x="228600" y="3063240"/>
            <a:ext cx="54864" cy="1325880"/>
          </a:xfrm>
          <a:prstGeom prst="roundRect">
            <a:avLst>
              <a:gd name="adj" fmla="val 50000"/>
            </a:avLst>
          </a:prstGeom>
          <a:solidFill>
            <a:srgbClr val="FFC247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40F5ADE-A604-41D4-B472-ADD4B854FD3B}"/>
              </a:ext>
            </a:extLst>
          </p:cNvPr>
          <p:cNvSpPr>
            <a:spLocks noGrp="1"/>
          </p:cNvSpPr>
          <p:nvPr/>
        </p:nvSpPr>
        <p:spPr>
          <a:xfrm>
            <a:off x="514350" y="3267075"/>
            <a:ext cx="49720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6000"/>
              </a:lnSpc>
              <a:buNone/>
              <a:defRPr sz="1313" b="0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313" b="0">
                <a:solidFill>
                  <a:srgbClr val="F5F7FA"/>
                </a:solidFill>
                <a:latin typeface="Arial"/>
                <a:ea typeface="Arial"/>
                <a:cs typeface="Arial"/>
              </a:rPr>
              <a:t>Go to haveibeenpwned.com — type in your email. Change passwords for every service that appears.</a:t>
            </a:r>
            <a:endParaRPr sz="120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593AE8CF-8D08-446C-BD21-A76FB696E58E}"/>
              </a:ext>
            </a:extLst>
          </p:cNvPr>
          <p:cNvSpPr>
            <a:spLocks noGrp="1"/>
          </p:cNvSpPr>
          <p:nvPr/>
        </p:nvSpPr>
        <p:spPr>
          <a:xfrm>
            <a:off x="5981700" y="266700"/>
            <a:ext cx="2857500" cy="4171950"/>
          </a:xfrm>
          <a:prstGeom prst="roundRect">
            <a:avLst>
              <a:gd name="adj" fmla="val 4000"/>
            </a:avLst>
          </a:prstGeom>
          <a:solidFill>
            <a:srgbClr val="171A22"/>
          </a:solidFill>
          <a:ln w="11906">
            <a:solidFill>
              <a:srgbClr val="34394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A5342BD-490F-4B5C-9B38-7C8F6A16EF0D}"/>
              </a:ext>
            </a:extLst>
          </p:cNvPr>
          <p:cNvSpPr>
            <a:spLocks noGrp="1"/>
          </p:cNvSpPr>
          <p:nvPr/>
        </p:nvSpPr>
        <p:spPr>
          <a:xfrm>
            <a:off x="6191250" y="476250"/>
            <a:ext cx="24384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5250" b="1">
                <a:solidFill>
                  <a:srgbClr val="FF4D52"/>
                </a:solidFill>
                <a:latin typeface="Arial Black"/>
                <a:ea typeface="Arial Black"/>
                <a:cs typeface="Arial Black"/>
              </a:defRPr>
            </a:pPr>
            <a:r>
              <a:rPr sz="5250" b="1">
                <a:solidFill>
                  <a:srgbClr val="FF4D52"/>
                </a:solidFill>
                <a:latin typeface="Arial Black"/>
                <a:ea typeface="Arial Black"/>
                <a:cs typeface="Arial Black"/>
              </a:rPr>
              <a:t>15B+</a:t>
            </a:r>
            <a:endParaRPr sz="54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62A15307-55D6-49D6-99C9-AB476DD782F6}"/>
              </a:ext>
            </a:extLst>
          </p:cNvPr>
          <p:cNvSpPr>
            <a:spLocks noGrp="1"/>
          </p:cNvSpPr>
          <p:nvPr/>
        </p:nvSpPr>
        <p:spPr>
          <a:xfrm>
            <a:off x="6229350" y="1590675"/>
            <a:ext cx="23622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12000"/>
              </a:lnSpc>
              <a:buNone/>
              <a:defRPr sz="11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accounts exposed</a:t>
            </a:r>
            <a:endParaRPr sz="1100"/>
          </a:p>
          <a:p>
            <a:pPr marL="0" indent="0" algn="ctr">
              <a:lnSpc>
                <a:spcPct val="112000"/>
              </a:lnSpc>
              <a:buNone/>
              <a:defRPr sz="11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in known breaches</a:t>
            </a:r>
            <a:endParaRPr sz="110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29427119-6B7D-49BD-96CB-548BF2ADB1AE}"/>
              </a:ext>
            </a:extLst>
          </p:cNvPr>
          <p:cNvSpPr>
            <a:spLocks noGrp="1"/>
          </p:cNvSpPr>
          <p:nvPr/>
        </p:nvSpPr>
        <p:spPr>
          <a:xfrm>
            <a:off x="6267450" y="2371725"/>
            <a:ext cx="2286000" cy="0"/>
          </a:xfrm>
          <a:prstGeom prst="line">
            <a:avLst/>
          </a:prstGeom>
          <a:noFill/>
          <a:ln w="11906">
            <a:solidFill>
              <a:srgbClr val="34394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F9ED70A-C56A-4446-89BA-47B47743CAFC}"/>
              </a:ext>
            </a:extLst>
          </p:cNvPr>
          <p:cNvSpPr>
            <a:spLocks noGrp="1"/>
          </p:cNvSpPr>
          <p:nvPr/>
        </p:nvSpPr>
        <p:spPr>
          <a:xfrm>
            <a:off x="6229350" y="2571750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10F7F973-B07F-484B-9FFE-DA0F26A41530}"/>
              </a:ext>
            </a:extLst>
          </p:cNvPr>
          <p:cNvSpPr>
            <a:spLocks noGrp="1"/>
          </p:cNvSpPr>
          <p:nvPr/>
        </p:nvSpPr>
        <p:spPr>
          <a:xfrm>
            <a:off x="6553200" y="257175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App (not SMS) for 2FA</a:t>
            </a:r>
            <a:endParaRPr sz="95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898B6BA4-BBA9-4638-AC0C-082D82BA635B}"/>
              </a:ext>
            </a:extLst>
          </p:cNvPr>
          <p:cNvSpPr>
            <a:spLocks noGrp="1"/>
          </p:cNvSpPr>
          <p:nvPr/>
        </p:nvSpPr>
        <p:spPr>
          <a:xfrm>
            <a:off x="6229350" y="2981325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075CF477-8C99-42E1-BA00-6EE3E88050F7}"/>
              </a:ext>
            </a:extLst>
          </p:cNvPr>
          <p:cNvSpPr>
            <a:spLocks noGrp="1"/>
          </p:cNvSpPr>
          <p:nvPr/>
        </p:nvSpPr>
        <p:spPr>
          <a:xfrm>
            <a:off x="6553200" y="2981325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Unique password per site</a:t>
            </a:r>
            <a:endParaRPr sz="95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7295102-7348-464B-9796-D8B0FEE5A2EB}"/>
              </a:ext>
            </a:extLst>
          </p:cNvPr>
          <p:cNvSpPr>
            <a:spLocks noGrp="1"/>
          </p:cNvSpPr>
          <p:nvPr/>
        </p:nvSpPr>
        <p:spPr>
          <a:xfrm>
            <a:off x="6229350" y="3390900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79E4E728-EEF0-45F9-A72D-0EA8D714B343}"/>
              </a:ext>
            </a:extLst>
          </p:cNvPr>
          <p:cNvSpPr>
            <a:spLocks noGrp="1"/>
          </p:cNvSpPr>
          <p:nvPr/>
        </p:nvSpPr>
        <p:spPr>
          <a:xfrm>
            <a:off x="6553200" y="339090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Auto-updates on</a:t>
            </a:r>
            <a:endParaRPr sz="95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6FD28879-9B18-4ABA-9100-1E55369B30BE}"/>
              </a:ext>
            </a:extLst>
          </p:cNvPr>
          <p:cNvSpPr>
            <a:spLocks noGrp="1"/>
          </p:cNvSpPr>
          <p:nvPr/>
        </p:nvSpPr>
        <p:spPr>
          <a:xfrm>
            <a:off x="6229350" y="3800475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A91D9DFE-EA20-4BB8-9AF6-00303558495A}"/>
              </a:ext>
            </a:extLst>
          </p:cNvPr>
          <p:cNvSpPr>
            <a:spLocks noGrp="1"/>
          </p:cNvSpPr>
          <p:nvPr/>
        </p:nvSpPr>
        <p:spPr>
          <a:xfrm>
            <a:off x="6553200" y="3800475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Breached? Change it now</a:t>
            </a:r>
            <a:endParaRPr sz="950"/>
          </a:p>
        </p:txBody>
      </p:sp>
    </p:spTree>
    <p:extLst>
      <p:ext uri="{BB962C8B-B14F-4D97-AF65-F5344CB8AC3E}">
        <p14:creationId xmlns:p14="http://schemas.microsoft.com/office/powerpoint/2010/main" val="1734227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0350B776-804D-4416-B0D2-E5A577F1F7E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B09F2DD-75FF-4686-86FF-2BFC54A93A5A}"/>
              </a:ext>
            </a:extLst>
          </p:cNvPr>
          <p:cNvSpPr>
            <a:spLocks noGrp="1"/>
          </p:cNvSpPr>
          <p:nvPr/>
        </p:nvSpPr>
        <p:spPr>
          <a:xfrm>
            <a:off x="0" y="5105400"/>
            <a:ext cx="9144000" cy="38100"/>
          </a:xfrm>
          <a:prstGeom prst="rect">
            <a:avLst/>
          </a:prstGeom>
          <a:solidFill>
            <a:srgbClr val="171A2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F5D0636-FE00-4DEE-B57C-7D77D604AD97}"/>
              </a:ext>
            </a:extLst>
          </p:cNvPr>
          <p:cNvSpPr>
            <a:spLocks noGrp="1"/>
          </p:cNvSpPr>
          <p:nvPr/>
        </p:nvSpPr>
        <p:spPr>
          <a:xfrm>
            <a:off x="6591300" y="104775"/>
            <a:ext cx="2247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r">
              <a:buNone/>
              <a:defRPr sz="8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MOVE 03 / 05</a:t>
            </a:r>
            <a:endParaRPr sz="8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641CA054-8C92-422E-A205-F378D7321532}"/>
              </a:ext>
            </a:extLst>
          </p:cNvPr>
          <p:cNvSpPr>
            <a:spLocks noGrp="1"/>
          </p:cNvSpPr>
          <p:nvPr/>
        </p:nvSpPr>
        <p:spPr>
          <a:xfrm>
            <a:off x="0" y="76200"/>
            <a:ext cx="76200" cy="5029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B9D7A3F-BB22-4054-BD0E-7D031B6B91D5}"/>
              </a:ext>
            </a:extLst>
          </p:cNvPr>
          <p:cNvSpPr>
            <a:spLocks noGrp="1"/>
          </p:cNvSpPr>
          <p:nvPr/>
        </p:nvSpPr>
        <p:spPr>
          <a:xfrm>
            <a:off x="304800" y="266700"/>
            <a:ext cx="514350" cy="514350"/>
          </a:xfrm>
          <a:prstGeom prst="roundRect">
            <a:avLst>
              <a:gd name="adj" fmla="val 14815"/>
            </a:avLst>
          </a:prstGeom>
          <a:solidFill>
            <a:srgbClr val="FF4D52"/>
          </a:solidFill>
          <a:ln w="9525">
            <a:solidFill>
              <a:srgbClr val="FF4D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28D9304-CCD0-437E-ABE7-DE72EB0AE4E2}"/>
              </a:ext>
            </a:extLst>
          </p:cNvPr>
          <p:cNvSpPr>
            <a:spLocks noGrp="1"/>
          </p:cNvSpPr>
          <p:nvPr/>
        </p:nvSpPr>
        <p:spPr>
          <a:xfrm>
            <a:off x="304800" y="2667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87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5F7FA"/>
                </a:solidFill>
                <a:latin typeface="Arial"/>
                <a:ea typeface="Arial"/>
                <a:cs typeface="Arial"/>
              </a:rPr>
              <a:t>03</a:t>
            </a:r>
            <a:endParaRPr sz="20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B1F6EE1-19C0-4B4A-8E8C-4D865D1CCC2C}"/>
              </a:ext>
            </a:extLst>
          </p:cNvPr>
          <p:cNvSpPr>
            <a:spLocks noGrp="1"/>
          </p:cNvSpPr>
          <p:nvPr/>
        </p:nvSpPr>
        <p:spPr>
          <a:xfrm>
            <a:off x="990600" y="2857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938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938" b="1" spc="200">
                <a:solidFill>
                  <a:srgbClr val="FF4D52"/>
                </a:solidFill>
                <a:latin typeface="Arial"/>
                <a:ea typeface="Arial"/>
                <a:cs typeface="Arial"/>
              </a:rPr>
              <a:t>STOP REUSING THE SAME PASSWORD</a:t>
            </a:r>
            <a:endParaRPr sz="85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EA09F1B-F251-486C-A4C3-1C6323E8C874}"/>
              </a:ext>
            </a:extLst>
          </p:cNvPr>
          <p:cNvSpPr>
            <a:spLocks noGrp="1"/>
          </p:cNvSpPr>
          <p:nvPr/>
        </p:nvSpPr>
        <p:spPr>
          <a:xfrm>
            <a:off x="304800" y="800100"/>
            <a:ext cx="54483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3000" b="1">
                <a:solidFill>
                  <a:srgbClr val="F5F7FA"/>
                </a:solidFill>
                <a:latin typeface="Arial Black"/>
                <a:ea typeface="Arial Black"/>
                <a:cs typeface="Arial Black"/>
              </a:defRPr>
            </a:pPr>
            <a:r>
              <a:rPr sz="2800" b="1">
                <a:solidFill>
                  <a:srgbClr val="F5F7FA"/>
                </a:solidFill>
                <a:latin typeface="Arial Black"/>
                <a:ea typeface="Arial Black"/>
                <a:cs typeface="Arial Black"/>
              </a:rPr>
              <a:t>Install a Password Manager</a:t>
            </a:r>
            <a:endParaRPr sz="280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33C9C955-2DA3-4A8F-8765-E3FD727151BB}"/>
              </a:ext>
            </a:extLst>
          </p:cNvPr>
          <p:cNvSpPr>
            <a:spLocks noGrp="1"/>
          </p:cNvSpPr>
          <p:nvPr/>
        </p:nvSpPr>
        <p:spPr>
          <a:xfrm>
            <a:off x="228600" y="1508760"/>
            <a:ext cx="5394960" cy="1188720"/>
          </a:xfrm>
          <a:prstGeom prst="roundRect">
            <a:avLst>
              <a:gd name="adj" fmla="val 8013"/>
            </a:avLst>
          </a:prstGeom>
          <a:solidFill>
            <a:srgbClr val="171A22"/>
          </a:solidFill>
          <a:ln w="11906">
            <a:solidFill>
              <a:srgbClr val="292E3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458F5401-2939-483C-8FC8-3C3FA33DEF3C}"/>
              </a:ext>
            </a:extLst>
          </p:cNvPr>
          <p:cNvSpPr>
            <a:spLocks noGrp="1"/>
          </p:cNvSpPr>
          <p:nvPr/>
        </p:nvSpPr>
        <p:spPr>
          <a:xfrm>
            <a:off x="228600" y="1508760"/>
            <a:ext cx="54864" cy="1188720"/>
          </a:xfrm>
          <a:prstGeom prst="roundRect">
            <a:avLst>
              <a:gd name="adj" fmla="val 50000"/>
            </a:avLst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D0E44F8-FD1E-4B94-AB0B-FB1F4B706C75}"/>
              </a:ext>
            </a:extLst>
          </p:cNvPr>
          <p:cNvSpPr>
            <a:spLocks noGrp="1"/>
          </p:cNvSpPr>
          <p:nvPr/>
        </p:nvSpPr>
        <p:spPr>
          <a:xfrm>
            <a:off x="514350" y="1657350"/>
            <a:ext cx="49720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4000"/>
              </a:lnSpc>
              <a:buNone/>
              <a:defRPr sz="1388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One breached site hands attackers a key that works everywhere you reused that password. It's the most common attack pattern.</a:t>
            </a:r>
            <a:endParaRPr sz="13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17930571-CAC7-4B1C-A732-48BA9472F6AC}"/>
              </a:ext>
            </a:extLst>
          </p:cNvPr>
          <p:cNvSpPr>
            <a:spLocks noGrp="1"/>
          </p:cNvSpPr>
          <p:nvPr/>
        </p:nvSpPr>
        <p:spPr>
          <a:xfrm>
            <a:off x="304800" y="2886075"/>
            <a:ext cx="1809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938" b="1">
                <a:solidFill>
                  <a:srgbClr val="FFC247"/>
                </a:solidFill>
                <a:latin typeface="Arial"/>
                <a:ea typeface="Arial"/>
                <a:cs typeface="Arial"/>
              </a:defRPr>
            </a:pPr>
            <a:r>
              <a:rPr sz="938" b="1" spc="150">
                <a:solidFill>
                  <a:srgbClr val="FFC247"/>
                </a:solidFill>
                <a:latin typeface="Arial"/>
                <a:ea typeface="Arial"/>
                <a:cs typeface="Arial"/>
              </a:rPr>
              <a:t>WHAT TO DO</a:t>
            </a:r>
            <a:endParaRPr sz="75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896730C5-DAB4-4032-A745-90B2E4210068}"/>
              </a:ext>
            </a:extLst>
          </p:cNvPr>
          <p:cNvSpPr>
            <a:spLocks noGrp="1"/>
          </p:cNvSpPr>
          <p:nvPr/>
        </p:nvSpPr>
        <p:spPr>
          <a:xfrm>
            <a:off x="228600" y="3063240"/>
            <a:ext cx="5394960" cy="1325880"/>
          </a:xfrm>
          <a:prstGeom prst="roundRect">
            <a:avLst>
              <a:gd name="adj" fmla="val 7184"/>
            </a:avLst>
          </a:prstGeom>
          <a:solidFill>
            <a:srgbClr val="11141B"/>
          </a:solidFill>
          <a:ln w="11906">
            <a:solidFill>
              <a:srgbClr val="34394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45465F72-656E-4020-B022-1146F497EF67}"/>
              </a:ext>
            </a:extLst>
          </p:cNvPr>
          <p:cNvSpPr>
            <a:spLocks noGrp="1"/>
          </p:cNvSpPr>
          <p:nvPr/>
        </p:nvSpPr>
        <p:spPr>
          <a:xfrm>
            <a:off x="228600" y="3063240"/>
            <a:ext cx="54864" cy="1325880"/>
          </a:xfrm>
          <a:prstGeom prst="roundRect">
            <a:avLst>
              <a:gd name="adj" fmla="val 50000"/>
            </a:avLst>
          </a:prstGeom>
          <a:solidFill>
            <a:srgbClr val="FFC247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2BCDD83-BC4B-404B-A3F3-DBDF39EC6FAE}"/>
              </a:ext>
            </a:extLst>
          </p:cNvPr>
          <p:cNvSpPr>
            <a:spLocks noGrp="1"/>
          </p:cNvSpPr>
          <p:nvPr/>
        </p:nvSpPr>
        <p:spPr>
          <a:xfrm>
            <a:off x="514350" y="3267075"/>
            <a:ext cx="49720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6000"/>
              </a:lnSpc>
              <a:buNone/>
              <a:defRPr sz="1313" b="0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313" b="0">
                <a:solidFill>
                  <a:srgbClr val="F5F7FA"/>
                </a:solidFill>
                <a:latin typeface="Arial"/>
                <a:ea typeface="Arial"/>
                <a:cs typeface="Arial"/>
              </a:rPr>
              <a:t>Download Bitwarden (free) or 1Password. Import your existing passwords. Let it generate new ones.</a:t>
            </a:r>
            <a:endParaRPr sz="120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502957F6-60CE-4999-B732-3229E60926F7}"/>
              </a:ext>
            </a:extLst>
          </p:cNvPr>
          <p:cNvSpPr>
            <a:spLocks noGrp="1"/>
          </p:cNvSpPr>
          <p:nvPr/>
        </p:nvSpPr>
        <p:spPr>
          <a:xfrm>
            <a:off x="5981700" y="266700"/>
            <a:ext cx="2857500" cy="4171950"/>
          </a:xfrm>
          <a:prstGeom prst="roundRect">
            <a:avLst>
              <a:gd name="adj" fmla="val 4000"/>
            </a:avLst>
          </a:prstGeom>
          <a:solidFill>
            <a:srgbClr val="171A22"/>
          </a:solidFill>
          <a:ln w="11906">
            <a:solidFill>
              <a:srgbClr val="34394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BFD4747-FFF7-44C9-93CA-2271F1749DF2}"/>
              </a:ext>
            </a:extLst>
          </p:cNvPr>
          <p:cNvSpPr>
            <a:spLocks noGrp="1"/>
          </p:cNvSpPr>
          <p:nvPr/>
        </p:nvSpPr>
        <p:spPr>
          <a:xfrm>
            <a:off x="6191250" y="476250"/>
            <a:ext cx="24384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5250" b="1">
                <a:solidFill>
                  <a:srgbClr val="FF4D52"/>
                </a:solidFill>
                <a:latin typeface="Arial Black"/>
                <a:ea typeface="Arial Black"/>
                <a:cs typeface="Arial Black"/>
              </a:defRPr>
            </a:pPr>
            <a:r>
              <a:rPr sz="5250" b="1">
                <a:solidFill>
                  <a:srgbClr val="FF4D52"/>
                </a:solidFill>
                <a:latin typeface="Arial Black"/>
                <a:ea typeface="Arial Black"/>
                <a:cs typeface="Arial Black"/>
              </a:rPr>
              <a:t>65%</a:t>
            </a:r>
            <a:endParaRPr sz="54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15A9DC3F-F5F1-4C4A-8DFF-0541429F9206}"/>
              </a:ext>
            </a:extLst>
          </p:cNvPr>
          <p:cNvSpPr>
            <a:spLocks noGrp="1"/>
          </p:cNvSpPr>
          <p:nvPr/>
        </p:nvSpPr>
        <p:spPr>
          <a:xfrm>
            <a:off x="6229350" y="1590675"/>
            <a:ext cx="23622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12000"/>
              </a:lnSpc>
              <a:buNone/>
              <a:defRPr sz="11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of people reuse</a:t>
            </a:r>
            <a:endParaRPr sz="1100"/>
          </a:p>
          <a:p>
            <a:pPr marL="0" indent="0" algn="ctr">
              <a:lnSpc>
                <a:spcPct val="112000"/>
              </a:lnSpc>
              <a:buNone/>
              <a:defRPr sz="11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passwords across sites</a:t>
            </a:r>
            <a:endParaRPr sz="110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184A7DF7-4405-4C6D-A4EC-1E7663ACE8B1}"/>
              </a:ext>
            </a:extLst>
          </p:cNvPr>
          <p:cNvSpPr>
            <a:spLocks noGrp="1"/>
          </p:cNvSpPr>
          <p:nvPr/>
        </p:nvSpPr>
        <p:spPr>
          <a:xfrm>
            <a:off x="6267450" y="2371725"/>
            <a:ext cx="2286000" cy="0"/>
          </a:xfrm>
          <a:prstGeom prst="line">
            <a:avLst/>
          </a:prstGeom>
          <a:noFill/>
          <a:ln w="11906">
            <a:solidFill>
              <a:srgbClr val="34394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C1A55B5D-2900-45BA-B4C5-2001CB6A42E6}"/>
              </a:ext>
            </a:extLst>
          </p:cNvPr>
          <p:cNvSpPr>
            <a:spLocks noGrp="1"/>
          </p:cNvSpPr>
          <p:nvPr/>
        </p:nvSpPr>
        <p:spPr>
          <a:xfrm>
            <a:off x="6229350" y="2571750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E4E5400E-742C-4FAF-B437-EC793B76253B}"/>
              </a:ext>
            </a:extLst>
          </p:cNvPr>
          <p:cNvSpPr>
            <a:spLocks noGrp="1"/>
          </p:cNvSpPr>
          <p:nvPr/>
        </p:nvSpPr>
        <p:spPr>
          <a:xfrm>
            <a:off x="6553200" y="257175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App (not SMS) for 2FA</a:t>
            </a:r>
            <a:endParaRPr sz="95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58B26945-3001-4502-94D9-D35ECDEF95DD}"/>
              </a:ext>
            </a:extLst>
          </p:cNvPr>
          <p:cNvSpPr>
            <a:spLocks noGrp="1"/>
          </p:cNvSpPr>
          <p:nvPr/>
        </p:nvSpPr>
        <p:spPr>
          <a:xfrm>
            <a:off x="6229350" y="2981325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4EC8AD92-5673-47D0-8C4E-F17124397A77}"/>
              </a:ext>
            </a:extLst>
          </p:cNvPr>
          <p:cNvSpPr>
            <a:spLocks noGrp="1"/>
          </p:cNvSpPr>
          <p:nvPr/>
        </p:nvSpPr>
        <p:spPr>
          <a:xfrm>
            <a:off x="6553200" y="2981325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Unique password per site</a:t>
            </a:r>
            <a:endParaRPr sz="95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07C3841F-D52D-4101-93BE-4FE33385D73B}"/>
              </a:ext>
            </a:extLst>
          </p:cNvPr>
          <p:cNvSpPr>
            <a:spLocks noGrp="1"/>
          </p:cNvSpPr>
          <p:nvPr/>
        </p:nvSpPr>
        <p:spPr>
          <a:xfrm>
            <a:off x="6229350" y="3390900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E0543065-3A11-4518-8BF2-D34BFAF1B2C0}"/>
              </a:ext>
            </a:extLst>
          </p:cNvPr>
          <p:cNvSpPr>
            <a:spLocks noGrp="1"/>
          </p:cNvSpPr>
          <p:nvPr/>
        </p:nvSpPr>
        <p:spPr>
          <a:xfrm>
            <a:off x="6553200" y="339090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Auto-updates on</a:t>
            </a:r>
            <a:endParaRPr sz="95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ABBF1BD4-F978-4A69-9137-1ADCF7BCA470}"/>
              </a:ext>
            </a:extLst>
          </p:cNvPr>
          <p:cNvSpPr>
            <a:spLocks noGrp="1"/>
          </p:cNvSpPr>
          <p:nvPr/>
        </p:nvSpPr>
        <p:spPr>
          <a:xfrm>
            <a:off x="6229350" y="3800475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10D54EE8-3C48-4FF6-94F5-6D22D2889223}"/>
              </a:ext>
            </a:extLst>
          </p:cNvPr>
          <p:cNvSpPr>
            <a:spLocks noGrp="1"/>
          </p:cNvSpPr>
          <p:nvPr/>
        </p:nvSpPr>
        <p:spPr>
          <a:xfrm>
            <a:off x="6553200" y="3800475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Breached? Change it now</a:t>
            </a:r>
            <a:endParaRPr sz="950"/>
          </a:p>
        </p:txBody>
      </p:sp>
    </p:spTree>
    <p:extLst>
      <p:ext uri="{BB962C8B-B14F-4D97-AF65-F5344CB8AC3E}">
        <p14:creationId xmlns:p14="http://schemas.microsoft.com/office/powerpoint/2010/main" val="262150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28F9E0C7-FE9B-42AF-AA49-F39CBEC49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FA96FDB-0E92-41B9-9B26-28443AAF192C}"/>
              </a:ext>
            </a:extLst>
          </p:cNvPr>
          <p:cNvSpPr>
            <a:spLocks noGrp="1"/>
          </p:cNvSpPr>
          <p:nvPr/>
        </p:nvSpPr>
        <p:spPr>
          <a:xfrm>
            <a:off x="0" y="5105400"/>
            <a:ext cx="9144000" cy="38100"/>
          </a:xfrm>
          <a:prstGeom prst="rect">
            <a:avLst/>
          </a:prstGeom>
          <a:solidFill>
            <a:srgbClr val="171A2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C62DD09-5B2E-44DF-8C7D-D42A3F9F2345}"/>
              </a:ext>
            </a:extLst>
          </p:cNvPr>
          <p:cNvSpPr>
            <a:spLocks noGrp="1"/>
          </p:cNvSpPr>
          <p:nvPr/>
        </p:nvSpPr>
        <p:spPr>
          <a:xfrm>
            <a:off x="6591300" y="104775"/>
            <a:ext cx="2247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r">
              <a:buNone/>
              <a:defRPr sz="8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MOVE 04 / 05</a:t>
            </a:r>
            <a:endParaRPr sz="8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5DB862C-0D68-4E17-BC54-032687E751CA}"/>
              </a:ext>
            </a:extLst>
          </p:cNvPr>
          <p:cNvSpPr>
            <a:spLocks noGrp="1"/>
          </p:cNvSpPr>
          <p:nvPr/>
        </p:nvSpPr>
        <p:spPr>
          <a:xfrm>
            <a:off x="0" y="76200"/>
            <a:ext cx="76200" cy="5029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BDAB846-ABFD-4788-BCBA-256005EC3B0C}"/>
              </a:ext>
            </a:extLst>
          </p:cNvPr>
          <p:cNvSpPr>
            <a:spLocks noGrp="1"/>
          </p:cNvSpPr>
          <p:nvPr/>
        </p:nvSpPr>
        <p:spPr>
          <a:xfrm>
            <a:off x="304800" y="266700"/>
            <a:ext cx="514350" cy="514350"/>
          </a:xfrm>
          <a:prstGeom prst="roundRect">
            <a:avLst>
              <a:gd name="adj" fmla="val 14815"/>
            </a:avLst>
          </a:prstGeom>
          <a:solidFill>
            <a:srgbClr val="FF4D52"/>
          </a:solidFill>
          <a:ln w="9525">
            <a:solidFill>
              <a:srgbClr val="FF4D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FFB15D5-9933-4EA6-80F7-27B995657813}"/>
              </a:ext>
            </a:extLst>
          </p:cNvPr>
          <p:cNvSpPr>
            <a:spLocks noGrp="1"/>
          </p:cNvSpPr>
          <p:nvPr/>
        </p:nvSpPr>
        <p:spPr>
          <a:xfrm>
            <a:off x="304800" y="2667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87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5F7FA"/>
                </a:solidFill>
                <a:latin typeface="Arial"/>
                <a:ea typeface="Arial"/>
                <a:cs typeface="Arial"/>
              </a:rPr>
              <a:t>04</a:t>
            </a:r>
            <a:endParaRPr sz="20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59513F2-54BB-4821-B829-07F04011D999}"/>
              </a:ext>
            </a:extLst>
          </p:cNvPr>
          <p:cNvSpPr>
            <a:spLocks noGrp="1"/>
          </p:cNvSpPr>
          <p:nvPr/>
        </p:nvSpPr>
        <p:spPr>
          <a:xfrm>
            <a:off x="990600" y="2857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938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938" b="1" spc="200">
                <a:solidFill>
                  <a:srgbClr val="FF4D52"/>
                </a:solidFill>
                <a:latin typeface="Arial"/>
                <a:ea typeface="Arial"/>
                <a:cs typeface="Arial"/>
              </a:rPr>
              <a:t>ATTACKERS LOVE OUTDATED SOFTWARE</a:t>
            </a:r>
            <a:endParaRPr sz="85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6041564-E110-4DD6-8054-C1AEFF9A7F2F}"/>
              </a:ext>
            </a:extLst>
          </p:cNvPr>
          <p:cNvSpPr>
            <a:spLocks noGrp="1"/>
          </p:cNvSpPr>
          <p:nvPr/>
        </p:nvSpPr>
        <p:spPr>
          <a:xfrm>
            <a:off x="304800" y="800100"/>
            <a:ext cx="54483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3000" b="1">
                <a:solidFill>
                  <a:srgbClr val="F5F7FA"/>
                </a:solidFill>
                <a:latin typeface="Arial Black"/>
                <a:ea typeface="Arial Black"/>
                <a:cs typeface="Arial Black"/>
              </a:defRPr>
            </a:pPr>
            <a:r>
              <a:rPr sz="3000" b="1">
                <a:solidFill>
                  <a:srgbClr val="F5F7FA"/>
                </a:solidFill>
                <a:latin typeface="Arial Black"/>
                <a:ea typeface="Arial Black"/>
                <a:cs typeface="Arial Black"/>
              </a:rPr>
              <a:t>Update All Your Devices</a:t>
            </a:r>
            <a:endParaRPr sz="300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84D26B11-E9D6-49BE-8EEF-6DF8E2489B6F}"/>
              </a:ext>
            </a:extLst>
          </p:cNvPr>
          <p:cNvSpPr>
            <a:spLocks noGrp="1"/>
          </p:cNvSpPr>
          <p:nvPr/>
        </p:nvSpPr>
        <p:spPr>
          <a:xfrm>
            <a:off x="228600" y="1508760"/>
            <a:ext cx="5394960" cy="1188720"/>
          </a:xfrm>
          <a:prstGeom prst="roundRect">
            <a:avLst>
              <a:gd name="adj" fmla="val 8013"/>
            </a:avLst>
          </a:prstGeom>
          <a:solidFill>
            <a:srgbClr val="171A22"/>
          </a:solidFill>
          <a:ln w="11906">
            <a:solidFill>
              <a:srgbClr val="292E3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BD3BB3D6-F1A9-425D-B87B-77D07866F28A}"/>
              </a:ext>
            </a:extLst>
          </p:cNvPr>
          <p:cNvSpPr>
            <a:spLocks noGrp="1"/>
          </p:cNvSpPr>
          <p:nvPr/>
        </p:nvSpPr>
        <p:spPr>
          <a:xfrm>
            <a:off x="228600" y="1508760"/>
            <a:ext cx="54864" cy="1188720"/>
          </a:xfrm>
          <a:prstGeom prst="roundRect">
            <a:avLst>
              <a:gd name="adj" fmla="val 50000"/>
            </a:avLst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6E1160C-44A7-4678-8CD6-798F23CD2222}"/>
              </a:ext>
            </a:extLst>
          </p:cNvPr>
          <p:cNvSpPr>
            <a:spLocks noGrp="1"/>
          </p:cNvSpPr>
          <p:nvPr/>
        </p:nvSpPr>
        <p:spPr>
          <a:xfrm>
            <a:off x="514350" y="1657350"/>
            <a:ext cx="49720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4000"/>
              </a:lnSpc>
              <a:buNone/>
              <a:defRPr sz="1388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Most successful cyberattacks exploit vulnerabilities that patches already fixed months earlier. You're choosing to stay at risk.</a:t>
            </a:r>
            <a:endParaRPr sz="13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50731B10-6CE2-441E-B82A-727E11BBCC97}"/>
              </a:ext>
            </a:extLst>
          </p:cNvPr>
          <p:cNvSpPr>
            <a:spLocks noGrp="1"/>
          </p:cNvSpPr>
          <p:nvPr/>
        </p:nvSpPr>
        <p:spPr>
          <a:xfrm>
            <a:off x="304800" y="2886075"/>
            <a:ext cx="1809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938" b="1">
                <a:solidFill>
                  <a:srgbClr val="FFC247"/>
                </a:solidFill>
                <a:latin typeface="Arial"/>
                <a:ea typeface="Arial"/>
                <a:cs typeface="Arial"/>
              </a:defRPr>
            </a:pPr>
            <a:r>
              <a:rPr sz="938" b="1" spc="150">
                <a:solidFill>
                  <a:srgbClr val="FFC247"/>
                </a:solidFill>
                <a:latin typeface="Arial"/>
                <a:ea typeface="Arial"/>
                <a:cs typeface="Arial"/>
              </a:rPr>
              <a:t>WHAT TO DO</a:t>
            </a:r>
            <a:endParaRPr sz="75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F3B1413C-5BFE-4F77-BEF4-40AE7BEBF3D3}"/>
              </a:ext>
            </a:extLst>
          </p:cNvPr>
          <p:cNvSpPr>
            <a:spLocks noGrp="1"/>
          </p:cNvSpPr>
          <p:nvPr/>
        </p:nvSpPr>
        <p:spPr>
          <a:xfrm>
            <a:off x="228600" y="3063240"/>
            <a:ext cx="5394960" cy="1325880"/>
          </a:xfrm>
          <a:prstGeom prst="roundRect">
            <a:avLst>
              <a:gd name="adj" fmla="val 7184"/>
            </a:avLst>
          </a:prstGeom>
          <a:solidFill>
            <a:srgbClr val="11141B"/>
          </a:solidFill>
          <a:ln w="11906">
            <a:solidFill>
              <a:srgbClr val="34394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6477C809-E23D-448A-961F-3147A9A6C040}"/>
              </a:ext>
            </a:extLst>
          </p:cNvPr>
          <p:cNvSpPr>
            <a:spLocks noGrp="1"/>
          </p:cNvSpPr>
          <p:nvPr/>
        </p:nvSpPr>
        <p:spPr>
          <a:xfrm>
            <a:off x="228600" y="3063240"/>
            <a:ext cx="54864" cy="1325880"/>
          </a:xfrm>
          <a:prstGeom prst="roundRect">
            <a:avLst>
              <a:gd name="adj" fmla="val 50000"/>
            </a:avLst>
          </a:prstGeom>
          <a:solidFill>
            <a:srgbClr val="FFC247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E22B67E-3A90-4939-BA28-DC33A2B002C9}"/>
              </a:ext>
            </a:extLst>
          </p:cNvPr>
          <p:cNvSpPr>
            <a:spLocks noGrp="1"/>
          </p:cNvSpPr>
          <p:nvPr/>
        </p:nvSpPr>
        <p:spPr>
          <a:xfrm>
            <a:off x="514350" y="3267075"/>
            <a:ext cx="49720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6000"/>
              </a:lnSpc>
              <a:buNone/>
              <a:defRPr sz="1313" b="0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313" b="0">
                <a:solidFill>
                  <a:srgbClr val="F5F7FA"/>
                </a:solidFill>
                <a:latin typeface="Arial"/>
                <a:ea typeface="Arial"/>
                <a:cs typeface="Arial"/>
              </a:rPr>
              <a:t>Check Settings → Software Update on your phone and computer. Enable automatic updates. Do it now.</a:t>
            </a:r>
            <a:endParaRPr sz="120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5D4ADCFA-5402-4A86-9E32-D6E9AE396E56}"/>
              </a:ext>
            </a:extLst>
          </p:cNvPr>
          <p:cNvSpPr>
            <a:spLocks noGrp="1"/>
          </p:cNvSpPr>
          <p:nvPr/>
        </p:nvSpPr>
        <p:spPr>
          <a:xfrm>
            <a:off x="5981700" y="266700"/>
            <a:ext cx="2857500" cy="4171950"/>
          </a:xfrm>
          <a:prstGeom prst="roundRect">
            <a:avLst>
              <a:gd name="adj" fmla="val 4000"/>
            </a:avLst>
          </a:prstGeom>
          <a:solidFill>
            <a:srgbClr val="171A22"/>
          </a:solidFill>
          <a:ln w="11906">
            <a:solidFill>
              <a:srgbClr val="34394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64C53AE-DCB1-4EC5-B46D-53E9543470B0}"/>
              </a:ext>
            </a:extLst>
          </p:cNvPr>
          <p:cNvSpPr>
            <a:spLocks noGrp="1"/>
          </p:cNvSpPr>
          <p:nvPr/>
        </p:nvSpPr>
        <p:spPr>
          <a:xfrm>
            <a:off x="6191250" y="476250"/>
            <a:ext cx="24384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5250" b="1">
                <a:solidFill>
                  <a:srgbClr val="FF4D52"/>
                </a:solidFill>
                <a:latin typeface="Arial Black"/>
                <a:ea typeface="Arial Black"/>
                <a:cs typeface="Arial Black"/>
              </a:defRPr>
            </a:pPr>
            <a:r>
              <a:rPr sz="5250" b="1">
                <a:solidFill>
                  <a:srgbClr val="FF4D52"/>
                </a:solidFill>
                <a:latin typeface="Arial Black"/>
                <a:ea typeface="Arial Black"/>
                <a:cs typeface="Arial Black"/>
              </a:rPr>
              <a:t>60%</a:t>
            </a:r>
            <a:endParaRPr sz="54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1B501380-31DC-4A4B-8CE9-51A3FA91DBF0}"/>
              </a:ext>
            </a:extLst>
          </p:cNvPr>
          <p:cNvSpPr>
            <a:spLocks noGrp="1"/>
          </p:cNvSpPr>
          <p:nvPr/>
        </p:nvSpPr>
        <p:spPr>
          <a:xfrm>
            <a:off x="6229350" y="1590675"/>
            <a:ext cx="23622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12000"/>
              </a:lnSpc>
              <a:buNone/>
              <a:defRPr sz="11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of breaches exploit</a:t>
            </a:r>
            <a:endParaRPr sz="1100"/>
          </a:p>
          <a:p>
            <a:pPr marL="0" indent="0" algn="ctr">
              <a:lnSpc>
                <a:spcPct val="112000"/>
              </a:lnSpc>
              <a:buNone/>
              <a:defRPr sz="11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known, patched flaws</a:t>
            </a:r>
            <a:endParaRPr sz="110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CA0934C7-BCD0-4455-B8C6-91D8E07C28EC}"/>
              </a:ext>
            </a:extLst>
          </p:cNvPr>
          <p:cNvSpPr>
            <a:spLocks noGrp="1"/>
          </p:cNvSpPr>
          <p:nvPr/>
        </p:nvSpPr>
        <p:spPr>
          <a:xfrm>
            <a:off x="6267450" y="2371725"/>
            <a:ext cx="2286000" cy="0"/>
          </a:xfrm>
          <a:prstGeom prst="line">
            <a:avLst/>
          </a:prstGeom>
          <a:noFill/>
          <a:ln w="11906">
            <a:solidFill>
              <a:srgbClr val="34394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6F252EC1-24E1-4E9B-85DC-B3F3EDF19654}"/>
              </a:ext>
            </a:extLst>
          </p:cNvPr>
          <p:cNvSpPr>
            <a:spLocks noGrp="1"/>
          </p:cNvSpPr>
          <p:nvPr/>
        </p:nvSpPr>
        <p:spPr>
          <a:xfrm>
            <a:off x="6229350" y="2571750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F7B4E2D-30B9-48D1-9745-A6CD551D8140}"/>
              </a:ext>
            </a:extLst>
          </p:cNvPr>
          <p:cNvSpPr>
            <a:spLocks noGrp="1"/>
          </p:cNvSpPr>
          <p:nvPr/>
        </p:nvSpPr>
        <p:spPr>
          <a:xfrm>
            <a:off x="6553200" y="257175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App (not SMS) for 2FA</a:t>
            </a:r>
            <a:endParaRPr sz="95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586BF386-DE1A-461C-854B-B8143618FDC4}"/>
              </a:ext>
            </a:extLst>
          </p:cNvPr>
          <p:cNvSpPr>
            <a:spLocks noGrp="1"/>
          </p:cNvSpPr>
          <p:nvPr/>
        </p:nvSpPr>
        <p:spPr>
          <a:xfrm>
            <a:off x="6229350" y="2981325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5E141AF4-E52F-4B62-9218-F2B7304C8133}"/>
              </a:ext>
            </a:extLst>
          </p:cNvPr>
          <p:cNvSpPr>
            <a:spLocks noGrp="1"/>
          </p:cNvSpPr>
          <p:nvPr/>
        </p:nvSpPr>
        <p:spPr>
          <a:xfrm>
            <a:off x="6553200" y="2981325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Unique password per site</a:t>
            </a:r>
            <a:endParaRPr sz="95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B5BA7D8C-DDFB-4881-91EC-BE5EC696A076}"/>
              </a:ext>
            </a:extLst>
          </p:cNvPr>
          <p:cNvSpPr>
            <a:spLocks noGrp="1"/>
          </p:cNvSpPr>
          <p:nvPr/>
        </p:nvSpPr>
        <p:spPr>
          <a:xfrm>
            <a:off x="6229350" y="3390900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7B09B10D-93E1-4FD0-A19F-63BFC51A943B}"/>
              </a:ext>
            </a:extLst>
          </p:cNvPr>
          <p:cNvSpPr>
            <a:spLocks noGrp="1"/>
          </p:cNvSpPr>
          <p:nvPr/>
        </p:nvSpPr>
        <p:spPr>
          <a:xfrm>
            <a:off x="6553200" y="339090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Auto-updates on</a:t>
            </a:r>
            <a:endParaRPr sz="95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869BB63E-844F-4958-907C-D7C40602DC4C}"/>
              </a:ext>
            </a:extLst>
          </p:cNvPr>
          <p:cNvSpPr>
            <a:spLocks noGrp="1"/>
          </p:cNvSpPr>
          <p:nvPr/>
        </p:nvSpPr>
        <p:spPr>
          <a:xfrm>
            <a:off x="6229350" y="3800475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0DD8F360-E76B-4491-AA80-EA4D55EEC2EA}"/>
              </a:ext>
            </a:extLst>
          </p:cNvPr>
          <p:cNvSpPr>
            <a:spLocks noGrp="1"/>
          </p:cNvSpPr>
          <p:nvPr/>
        </p:nvSpPr>
        <p:spPr>
          <a:xfrm>
            <a:off x="6553200" y="3800475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Breached? Change it now</a:t>
            </a:r>
            <a:endParaRPr sz="950"/>
          </a:p>
        </p:txBody>
      </p:sp>
    </p:spTree>
    <p:extLst>
      <p:ext uri="{BB962C8B-B14F-4D97-AF65-F5344CB8AC3E}">
        <p14:creationId xmlns:p14="http://schemas.microsoft.com/office/powerpoint/2010/main" val="910951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D30EBA9D-D6B3-43C3-970F-69161B16765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3877965-0F89-42CD-84DB-CC2F2CBABEF1}"/>
              </a:ext>
            </a:extLst>
          </p:cNvPr>
          <p:cNvSpPr>
            <a:spLocks noGrp="1"/>
          </p:cNvSpPr>
          <p:nvPr/>
        </p:nvSpPr>
        <p:spPr>
          <a:xfrm>
            <a:off x="0" y="5105400"/>
            <a:ext cx="9144000" cy="38100"/>
          </a:xfrm>
          <a:prstGeom prst="rect">
            <a:avLst/>
          </a:prstGeom>
          <a:solidFill>
            <a:srgbClr val="171A2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593D47B-D0CE-4652-9A28-8C52702B7841}"/>
              </a:ext>
            </a:extLst>
          </p:cNvPr>
          <p:cNvSpPr>
            <a:spLocks noGrp="1"/>
          </p:cNvSpPr>
          <p:nvPr/>
        </p:nvSpPr>
        <p:spPr>
          <a:xfrm>
            <a:off x="6591300" y="104775"/>
            <a:ext cx="2247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r">
              <a:buNone/>
              <a:defRPr sz="8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MOVE 05 / 05</a:t>
            </a:r>
            <a:endParaRPr sz="8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724F297-DA60-4C11-93E7-76D7AB1222F4}"/>
              </a:ext>
            </a:extLst>
          </p:cNvPr>
          <p:cNvSpPr>
            <a:spLocks noGrp="1"/>
          </p:cNvSpPr>
          <p:nvPr/>
        </p:nvSpPr>
        <p:spPr>
          <a:xfrm>
            <a:off x="0" y="76200"/>
            <a:ext cx="76200" cy="5029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86EB1D30-A583-4E2E-8FFA-961EA6ADF9F2}"/>
              </a:ext>
            </a:extLst>
          </p:cNvPr>
          <p:cNvSpPr>
            <a:spLocks noGrp="1"/>
          </p:cNvSpPr>
          <p:nvPr/>
        </p:nvSpPr>
        <p:spPr>
          <a:xfrm>
            <a:off x="304800" y="266700"/>
            <a:ext cx="514350" cy="514350"/>
          </a:xfrm>
          <a:prstGeom prst="roundRect">
            <a:avLst>
              <a:gd name="adj" fmla="val 14815"/>
            </a:avLst>
          </a:prstGeom>
          <a:solidFill>
            <a:srgbClr val="FF4D52"/>
          </a:solidFill>
          <a:ln w="9525">
            <a:solidFill>
              <a:srgbClr val="FF4D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E1057EA-A2EF-4E5C-A16E-CAFB4441824F}"/>
              </a:ext>
            </a:extLst>
          </p:cNvPr>
          <p:cNvSpPr>
            <a:spLocks noGrp="1"/>
          </p:cNvSpPr>
          <p:nvPr/>
        </p:nvSpPr>
        <p:spPr>
          <a:xfrm>
            <a:off x="304800" y="266700"/>
            <a:ext cx="5143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875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5F7FA"/>
                </a:solidFill>
                <a:latin typeface="Arial"/>
                <a:ea typeface="Arial"/>
                <a:cs typeface="Arial"/>
              </a:rPr>
              <a:t>05</a:t>
            </a:r>
            <a:endParaRPr sz="20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E559B1A-AEB1-4F84-88B6-D90B13CB4EA0}"/>
              </a:ext>
            </a:extLst>
          </p:cNvPr>
          <p:cNvSpPr>
            <a:spLocks noGrp="1"/>
          </p:cNvSpPr>
          <p:nvPr/>
        </p:nvSpPr>
        <p:spPr>
          <a:xfrm>
            <a:off x="990600" y="2857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938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938" b="1" spc="200">
                <a:solidFill>
                  <a:srgbClr val="FF4D52"/>
                </a:solidFill>
                <a:latin typeface="Arial"/>
                <a:ea typeface="Arial"/>
                <a:cs typeface="Arial"/>
              </a:rPr>
              <a:t>APPS KNOW MORE THAN YOU THINK</a:t>
            </a:r>
            <a:endParaRPr sz="85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5C69A13-2868-44C7-ADC0-9725FB6FF8FE}"/>
              </a:ext>
            </a:extLst>
          </p:cNvPr>
          <p:cNvSpPr>
            <a:spLocks noGrp="1"/>
          </p:cNvSpPr>
          <p:nvPr/>
        </p:nvSpPr>
        <p:spPr>
          <a:xfrm>
            <a:off x="304800" y="800100"/>
            <a:ext cx="54483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3000" b="1">
                <a:solidFill>
                  <a:srgbClr val="F5F7FA"/>
                </a:solidFill>
                <a:latin typeface="Arial Black"/>
                <a:ea typeface="Arial Black"/>
                <a:cs typeface="Arial Black"/>
              </a:defRPr>
            </a:pPr>
            <a:r>
              <a:rPr sz="2400" b="1">
                <a:solidFill>
                  <a:srgbClr val="F5F7FA"/>
                </a:solidFill>
                <a:latin typeface="Arial Black"/>
                <a:ea typeface="Arial Black"/>
                <a:cs typeface="Arial Black"/>
              </a:rPr>
              <a:t>Review Your App Permissions</a:t>
            </a:r>
            <a:endParaRPr sz="240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FE896210-3E7A-4991-A21F-AE966550F0F7}"/>
              </a:ext>
            </a:extLst>
          </p:cNvPr>
          <p:cNvSpPr>
            <a:spLocks noGrp="1"/>
          </p:cNvSpPr>
          <p:nvPr/>
        </p:nvSpPr>
        <p:spPr>
          <a:xfrm>
            <a:off x="228600" y="1508760"/>
            <a:ext cx="5394960" cy="1188720"/>
          </a:xfrm>
          <a:prstGeom prst="roundRect">
            <a:avLst>
              <a:gd name="adj" fmla="val 8013"/>
            </a:avLst>
          </a:prstGeom>
          <a:solidFill>
            <a:srgbClr val="171A22"/>
          </a:solidFill>
          <a:ln w="11906">
            <a:solidFill>
              <a:srgbClr val="292E3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5437A4E-5292-4470-87F3-DAED522D49FF}"/>
              </a:ext>
            </a:extLst>
          </p:cNvPr>
          <p:cNvSpPr>
            <a:spLocks noGrp="1"/>
          </p:cNvSpPr>
          <p:nvPr/>
        </p:nvSpPr>
        <p:spPr>
          <a:xfrm>
            <a:off x="228600" y="1508760"/>
            <a:ext cx="54864" cy="1188720"/>
          </a:xfrm>
          <a:prstGeom prst="roundRect">
            <a:avLst>
              <a:gd name="adj" fmla="val 50000"/>
            </a:avLst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C0D8516-C366-46EE-9F81-239AD77C922D}"/>
              </a:ext>
            </a:extLst>
          </p:cNvPr>
          <p:cNvSpPr>
            <a:spLocks noGrp="1"/>
          </p:cNvSpPr>
          <p:nvPr/>
        </p:nvSpPr>
        <p:spPr>
          <a:xfrm>
            <a:off x="514350" y="1657350"/>
            <a:ext cx="49720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4000"/>
              </a:lnSpc>
              <a:buNone/>
              <a:defRPr sz="1388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388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Apps collect your location, microphone access, contacts, and camera long after you stopped using them.</a:t>
            </a:r>
            <a:endParaRPr sz="13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C2E9194-8523-4989-90AA-9062741B9158}"/>
              </a:ext>
            </a:extLst>
          </p:cNvPr>
          <p:cNvSpPr>
            <a:spLocks noGrp="1"/>
          </p:cNvSpPr>
          <p:nvPr/>
        </p:nvSpPr>
        <p:spPr>
          <a:xfrm>
            <a:off x="304800" y="2886075"/>
            <a:ext cx="1809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938" b="1">
                <a:solidFill>
                  <a:srgbClr val="FFC247"/>
                </a:solidFill>
                <a:latin typeface="Arial"/>
                <a:ea typeface="Arial"/>
                <a:cs typeface="Arial"/>
              </a:defRPr>
            </a:pPr>
            <a:r>
              <a:rPr sz="938" b="1" spc="150">
                <a:solidFill>
                  <a:srgbClr val="FFC247"/>
                </a:solidFill>
                <a:latin typeface="Arial"/>
                <a:ea typeface="Arial"/>
                <a:cs typeface="Arial"/>
              </a:rPr>
              <a:t>WHAT TO DO</a:t>
            </a:r>
            <a:endParaRPr sz="75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6B21CE1-2DD1-428E-B08E-02F91E960AC9}"/>
              </a:ext>
            </a:extLst>
          </p:cNvPr>
          <p:cNvSpPr>
            <a:spLocks noGrp="1"/>
          </p:cNvSpPr>
          <p:nvPr/>
        </p:nvSpPr>
        <p:spPr>
          <a:xfrm>
            <a:off x="228600" y="3063240"/>
            <a:ext cx="5394960" cy="1325880"/>
          </a:xfrm>
          <a:prstGeom prst="roundRect">
            <a:avLst>
              <a:gd name="adj" fmla="val 7184"/>
            </a:avLst>
          </a:prstGeom>
          <a:solidFill>
            <a:srgbClr val="11141B"/>
          </a:solidFill>
          <a:ln w="11906">
            <a:solidFill>
              <a:srgbClr val="34394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F61AA59C-C585-4EB1-BFAC-B62285EEA243}"/>
              </a:ext>
            </a:extLst>
          </p:cNvPr>
          <p:cNvSpPr>
            <a:spLocks noGrp="1"/>
          </p:cNvSpPr>
          <p:nvPr/>
        </p:nvSpPr>
        <p:spPr>
          <a:xfrm>
            <a:off x="228600" y="3063240"/>
            <a:ext cx="54864" cy="1325880"/>
          </a:xfrm>
          <a:prstGeom prst="roundRect">
            <a:avLst>
              <a:gd name="adj" fmla="val 50000"/>
            </a:avLst>
          </a:prstGeom>
          <a:solidFill>
            <a:srgbClr val="FFC247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8BD81F1-B144-4179-84C2-DC6BD829175B}"/>
              </a:ext>
            </a:extLst>
          </p:cNvPr>
          <p:cNvSpPr>
            <a:spLocks noGrp="1"/>
          </p:cNvSpPr>
          <p:nvPr/>
        </p:nvSpPr>
        <p:spPr>
          <a:xfrm>
            <a:off x="514350" y="3267075"/>
            <a:ext cx="49720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6000"/>
              </a:lnSpc>
              <a:buNone/>
              <a:defRPr sz="1313" b="0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313" b="0">
                <a:solidFill>
                  <a:srgbClr val="F5F7FA"/>
                </a:solidFill>
                <a:latin typeface="Arial"/>
                <a:ea typeface="Arial"/>
                <a:cs typeface="Arial"/>
              </a:rPr>
              <a:t>Settings → Privacy → go through Location, Microphone, Camera, Contacts. Revoke anything that doesn't need it.</a:t>
            </a:r>
            <a:endParaRPr sz="120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9C1D8EEF-EDEA-41DE-B165-15F33E7EF8F3}"/>
              </a:ext>
            </a:extLst>
          </p:cNvPr>
          <p:cNvSpPr>
            <a:spLocks noGrp="1"/>
          </p:cNvSpPr>
          <p:nvPr/>
        </p:nvSpPr>
        <p:spPr>
          <a:xfrm>
            <a:off x="5981700" y="266700"/>
            <a:ext cx="2857500" cy="4171950"/>
          </a:xfrm>
          <a:prstGeom prst="roundRect">
            <a:avLst>
              <a:gd name="adj" fmla="val 4000"/>
            </a:avLst>
          </a:prstGeom>
          <a:solidFill>
            <a:srgbClr val="171A22"/>
          </a:solidFill>
          <a:ln w="11906">
            <a:solidFill>
              <a:srgbClr val="343946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A5CBF1F2-B9F9-4279-90FD-19A063B5305B}"/>
              </a:ext>
            </a:extLst>
          </p:cNvPr>
          <p:cNvSpPr>
            <a:spLocks noGrp="1"/>
          </p:cNvSpPr>
          <p:nvPr/>
        </p:nvSpPr>
        <p:spPr>
          <a:xfrm>
            <a:off x="6191250" y="476250"/>
            <a:ext cx="24384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4500" b="1">
                <a:solidFill>
                  <a:srgbClr val="FF4D52"/>
                </a:solidFill>
                <a:latin typeface="Arial Black"/>
                <a:ea typeface="Arial Black"/>
                <a:cs typeface="Arial Black"/>
              </a:defRPr>
            </a:pPr>
            <a:r>
              <a:rPr sz="4500" b="1">
                <a:solidFill>
                  <a:srgbClr val="FF4D52"/>
                </a:solidFill>
                <a:latin typeface="Arial Black"/>
                <a:ea typeface="Arial Black"/>
                <a:cs typeface="Arial Black"/>
              </a:rPr>
              <a:t>avg 63</a:t>
            </a:r>
            <a:endParaRPr sz="54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7189E907-5420-4B8B-ADBA-C6E051054111}"/>
              </a:ext>
            </a:extLst>
          </p:cNvPr>
          <p:cNvSpPr>
            <a:spLocks noGrp="1"/>
          </p:cNvSpPr>
          <p:nvPr/>
        </p:nvSpPr>
        <p:spPr>
          <a:xfrm>
            <a:off x="6229350" y="1590675"/>
            <a:ext cx="23622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12000"/>
              </a:lnSpc>
              <a:buNone/>
              <a:defRPr sz="11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app permissions</a:t>
            </a:r>
            <a:endParaRPr sz="1100"/>
          </a:p>
          <a:p>
            <a:pPr marL="0" indent="0" algn="ctr">
              <a:lnSpc>
                <a:spcPct val="112000"/>
              </a:lnSpc>
              <a:buNone/>
              <a:defRPr sz="1163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granted per person</a:t>
            </a:r>
            <a:endParaRPr sz="110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96854823-E89F-43F7-A98C-0033CDA230C2}"/>
              </a:ext>
            </a:extLst>
          </p:cNvPr>
          <p:cNvSpPr>
            <a:spLocks noGrp="1"/>
          </p:cNvSpPr>
          <p:nvPr/>
        </p:nvSpPr>
        <p:spPr>
          <a:xfrm>
            <a:off x="6267450" y="2371725"/>
            <a:ext cx="2286000" cy="0"/>
          </a:xfrm>
          <a:prstGeom prst="line">
            <a:avLst/>
          </a:prstGeom>
          <a:noFill/>
          <a:ln w="11906">
            <a:solidFill>
              <a:srgbClr val="34394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311159E-F144-4B54-B0F9-3402AACC03A6}"/>
              </a:ext>
            </a:extLst>
          </p:cNvPr>
          <p:cNvSpPr>
            <a:spLocks noGrp="1"/>
          </p:cNvSpPr>
          <p:nvPr/>
        </p:nvSpPr>
        <p:spPr>
          <a:xfrm>
            <a:off x="6229350" y="2571750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472ED908-2630-4B4C-B3D2-C40835B6A103}"/>
              </a:ext>
            </a:extLst>
          </p:cNvPr>
          <p:cNvSpPr>
            <a:spLocks noGrp="1"/>
          </p:cNvSpPr>
          <p:nvPr/>
        </p:nvSpPr>
        <p:spPr>
          <a:xfrm>
            <a:off x="6553200" y="257175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App (not SMS) for 2FA</a:t>
            </a:r>
            <a:endParaRPr sz="95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9C695CF-5A5E-4D43-BC31-46D90912161D}"/>
              </a:ext>
            </a:extLst>
          </p:cNvPr>
          <p:cNvSpPr>
            <a:spLocks noGrp="1"/>
          </p:cNvSpPr>
          <p:nvPr/>
        </p:nvSpPr>
        <p:spPr>
          <a:xfrm>
            <a:off x="6229350" y="2981325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3D63C22C-353A-45C2-AD7D-33180A9352AA}"/>
              </a:ext>
            </a:extLst>
          </p:cNvPr>
          <p:cNvSpPr>
            <a:spLocks noGrp="1"/>
          </p:cNvSpPr>
          <p:nvPr/>
        </p:nvSpPr>
        <p:spPr>
          <a:xfrm>
            <a:off x="6553200" y="2981325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Unique password per site</a:t>
            </a:r>
            <a:endParaRPr sz="95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5BF50864-06C5-4F85-BDC2-AC46CD965CAD}"/>
              </a:ext>
            </a:extLst>
          </p:cNvPr>
          <p:cNvSpPr>
            <a:spLocks noGrp="1"/>
          </p:cNvSpPr>
          <p:nvPr/>
        </p:nvSpPr>
        <p:spPr>
          <a:xfrm>
            <a:off x="6229350" y="3390900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6B0C4628-BC6A-4C61-AC8E-91053D098C57}"/>
              </a:ext>
            </a:extLst>
          </p:cNvPr>
          <p:cNvSpPr>
            <a:spLocks noGrp="1"/>
          </p:cNvSpPr>
          <p:nvPr/>
        </p:nvSpPr>
        <p:spPr>
          <a:xfrm>
            <a:off x="6553200" y="3390900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Auto-updates on</a:t>
            </a:r>
            <a:endParaRPr sz="95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597DF105-76E0-40D0-A9B1-D5A06674FB90}"/>
              </a:ext>
            </a:extLst>
          </p:cNvPr>
          <p:cNvSpPr>
            <a:spLocks noGrp="1"/>
          </p:cNvSpPr>
          <p:nvPr/>
        </p:nvSpPr>
        <p:spPr>
          <a:xfrm>
            <a:off x="6229350" y="3800475"/>
            <a:ext cx="247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50" b="1">
                <a:solidFill>
                  <a:srgbClr val="FF4D5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✓</a:t>
            </a:r>
            <a:endParaRPr sz="100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402DE104-1F9A-4A0B-B014-32E05FAB1CE3}"/>
              </a:ext>
            </a:extLst>
          </p:cNvPr>
          <p:cNvSpPr>
            <a:spLocks noGrp="1"/>
          </p:cNvSpPr>
          <p:nvPr/>
        </p:nvSpPr>
        <p:spPr>
          <a:xfrm>
            <a:off x="6553200" y="3800475"/>
            <a:ext cx="2019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144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144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Breached? Change it now</a:t>
            </a:r>
            <a:endParaRPr sz="950"/>
          </a:p>
        </p:txBody>
      </p:sp>
    </p:spTree>
    <p:extLst>
      <p:ext uri="{BB962C8B-B14F-4D97-AF65-F5344CB8AC3E}">
        <p14:creationId xmlns:p14="http://schemas.microsoft.com/office/powerpoint/2010/main" val="337980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0912EFAC-08C3-4CDE-82AB-E69B2AF9267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E45BEF6-B073-476F-9F9B-3ABF1AB0A6CC}"/>
              </a:ext>
            </a:extLst>
          </p:cNvPr>
          <p:cNvSpPr>
            <a:spLocks noGrp="1"/>
          </p:cNvSpPr>
          <p:nvPr/>
        </p:nvSpPr>
        <p:spPr>
          <a:xfrm>
            <a:off x="0" y="5105400"/>
            <a:ext cx="9144000" cy="38100"/>
          </a:xfrm>
          <a:prstGeom prst="rect">
            <a:avLst/>
          </a:prstGeom>
          <a:solidFill>
            <a:srgbClr val="171A2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7FF400A-54A1-419F-B7C8-A34D6A7B914D}"/>
              </a:ext>
            </a:extLst>
          </p:cNvPr>
          <p:cNvSpPr>
            <a:spLocks noGrp="1"/>
          </p:cNvSpPr>
          <p:nvPr/>
        </p:nvSpPr>
        <p:spPr>
          <a:xfrm>
            <a:off x="0" y="76200"/>
            <a:ext cx="76200" cy="5029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D60C742-95C2-4569-A8E5-E7E2D86D0682}"/>
              </a:ext>
            </a:extLst>
          </p:cNvPr>
          <p:cNvSpPr>
            <a:spLocks noGrp="1"/>
          </p:cNvSpPr>
          <p:nvPr/>
        </p:nvSpPr>
        <p:spPr>
          <a:xfrm>
            <a:off x="152400" y="476250"/>
            <a:ext cx="8763000" cy="1485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9900" b="1">
                <a:solidFill>
                  <a:srgbClr val="1A1E28"/>
                </a:solidFill>
                <a:latin typeface="Arial Black"/>
                <a:ea typeface="Arial Black"/>
                <a:cs typeface="Arial Black"/>
              </a:defRPr>
            </a:pPr>
            <a:r>
              <a:rPr sz="9900" b="1">
                <a:solidFill>
                  <a:srgbClr val="1A1E28"/>
                </a:solidFill>
                <a:latin typeface="Arial Black"/>
                <a:ea typeface="Arial Black"/>
                <a:cs typeface="Arial Black"/>
              </a:rPr>
              <a:t>START</a:t>
            </a:r>
            <a:endParaRPr sz="120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9E77185-FA48-4994-82C1-EA1D406AE93D}"/>
              </a:ext>
            </a:extLst>
          </p:cNvPr>
          <p:cNvSpPr>
            <a:spLocks noGrp="1"/>
          </p:cNvSpPr>
          <p:nvPr/>
        </p:nvSpPr>
        <p:spPr>
          <a:xfrm>
            <a:off x="304800" y="1009650"/>
            <a:ext cx="6477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>
              <a:buNone/>
              <a:defRPr sz="3750" b="1">
                <a:solidFill>
                  <a:srgbClr val="F5F7FA"/>
                </a:solidFill>
                <a:latin typeface="Arial Black"/>
                <a:ea typeface="Arial Black"/>
                <a:cs typeface="Arial Black"/>
              </a:defRPr>
            </a:pPr>
            <a:r>
              <a:rPr sz="3750" b="1">
                <a:solidFill>
                  <a:srgbClr val="F5F7FA"/>
                </a:solidFill>
                <a:latin typeface="Arial Black"/>
                <a:ea typeface="Arial Black"/>
                <a:cs typeface="Arial Black"/>
              </a:rPr>
              <a:t>Start with </a:t>
            </a:r>
            <a:r>
              <a:rPr sz="3750" b="1">
                <a:solidFill>
                  <a:srgbClr val="FF4D52"/>
                </a:solidFill>
                <a:latin typeface="Arial Black"/>
                <a:ea typeface="Arial Black"/>
                <a:cs typeface="Arial Black"/>
              </a:rPr>
              <a:t>one.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4532164-999A-4FA9-A558-7998EBFD551E}"/>
              </a:ext>
            </a:extLst>
          </p:cNvPr>
          <p:cNvSpPr>
            <a:spLocks noGrp="1"/>
          </p:cNvSpPr>
          <p:nvPr/>
        </p:nvSpPr>
        <p:spPr>
          <a:xfrm>
            <a:off x="304800" y="1695450"/>
            <a:ext cx="619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buNone/>
              <a:defRPr sz="1575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Do it today. Build from there.</a:t>
            </a:r>
            <a:endParaRPr sz="180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54D5566-5456-40A2-8A42-54D4FD2D6C41}"/>
              </a:ext>
            </a:extLst>
          </p:cNvPr>
          <p:cNvSpPr>
            <a:spLocks noGrp="1"/>
          </p:cNvSpPr>
          <p:nvPr/>
        </p:nvSpPr>
        <p:spPr>
          <a:xfrm>
            <a:off x="304800" y="2247900"/>
            <a:ext cx="8534400" cy="0"/>
          </a:xfrm>
          <a:prstGeom prst="line">
            <a:avLst/>
          </a:prstGeom>
          <a:noFill/>
          <a:ln w="11906">
            <a:solidFill>
              <a:srgbClr val="34394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5C79DA1-0B82-4661-A58A-303D27321212}"/>
              </a:ext>
            </a:extLst>
          </p:cNvPr>
          <p:cNvSpPr>
            <a:spLocks noGrp="1"/>
          </p:cNvSpPr>
          <p:nvPr/>
        </p:nvSpPr>
        <p:spPr>
          <a:xfrm>
            <a:off x="304800" y="2457450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>
              <a:buNone/>
              <a:defRPr sz="135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01</a:t>
            </a:r>
            <a:r>
              <a:rPr sz="1350">
                <a:solidFill>
                  <a:srgbClr val="D9DDE5"/>
                </a:solidFill>
                <a:latin typeface="Arial"/>
                <a:ea typeface="Arial"/>
                <a:cs typeface="Arial"/>
              </a:rPr>
              <a:t>  Enable 2FA on email</a:t>
            </a: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5B22C64-24F4-42B7-941D-94E64119C613}"/>
              </a:ext>
            </a:extLst>
          </p:cNvPr>
          <p:cNvSpPr>
            <a:spLocks noGrp="1"/>
          </p:cNvSpPr>
          <p:nvPr/>
        </p:nvSpPr>
        <p:spPr>
          <a:xfrm>
            <a:off x="304800" y="298132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>
              <a:buNone/>
              <a:defRPr sz="135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02</a:t>
            </a:r>
            <a:r>
              <a:rPr sz="1350">
                <a:solidFill>
                  <a:srgbClr val="D9DDE5"/>
                </a:solidFill>
                <a:latin typeface="Arial"/>
                <a:ea typeface="Arial"/>
                <a:cs typeface="Arial"/>
              </a:rPr>
              <a:t>  Check haveibeenpwned.com</a:t>
            </a: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8C5CAD8-A976-44C6-9408-5CD4B6796A4F}"/>
              </a:ext>
            </a:extLst>
          </p:cNvPr>
          <p:cNvSpPr>
            <a:spLocks noGrp="1"/>
          </p:cNvSpPr>
          <p:nvPr/>
        </p:nvSpPr>
        <p:spPr>
          <a:xfrm>
            <a:off x="304800" y="3505200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>
              <a:buNone/>
              <a:defRPr sz="135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03</a:t>
            </a:r>
            <a:r>
              <a:rPr sz="1350">
                <a:solidFill>
                  <a:srgbClr val="D9DDE5"/>
                </a:solidFill>
                <a:latin typeface="Arial"/>
                <a:ea typeface="Arial"/>
                <a:cs typeface="Arial"/>
              </a:rPr>
              <a:t>  Install a password manager</a:t>
            </a: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BA74497-5AE8-42CE-BF57-E8A9A5AF9BB2}"/>
              </a:ext>
            </a:extLst>
          </p:cNvPr>
          <p:cNvSpPr>
            <a:spLocks noGrp="1"/>
          </p:cNvSpPr>
          <p:nvPr/>
        </p:nvSpPr>
        <p:spPr>
          <a:xfrm>
            <a:off x="4686300" y="2457450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>
              <a:buNone/>
              <a:defRPr sz="135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04</a:t>
            </a:r>
            <a:r>
              <a:rPr sz="1350">
                <a:solidFill>
                  <a:srgbClr val="D9DDE5"/>
                </a:solidFill>
                <a:latin typeface="Arial"/>
                <a:ea typeface="Arial"/>
                <a:cs typeface="Arial"/>
              </a:rPr>
              <a:t>  Update all your devices</a:t>
            </a: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06905CB2-C1BB-4975-B81D-8ABD87D09001}"/>
              </a:ext>
            </a:extLst>
          </p:cNvPr>
          <p:cNvSpPr>
            <a:spLocks noGrp="1"/>
          </p:cNvSpPr>
          <p:nvPr/>
        </p:nvSpPr>
        <p:spPr>
          <a:xfrm>
            <a:off x="4686300" y="2981325"/>
            <a:ext cx="4000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>
              <a:buNone/>
              <a:defRPr sz="135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4D52"/>
                </a:solidFill>
                <a:latin typeface="Arial"/>
                <a:ea typeface="Arial"/>
                <a:cs typeface="Arial"/>
              </a:rPr>
              <a:t>05</a:t>
            </a:r>
            <a:r>
              <a:rPr sz="1350">
                <a:solidFill>
                  <a:srgbClr val="D9DDE5"/>
                </a:solidFill>
                <a:latin typeface="Arial"/>
                <a:ea typeface="Arial"/>
                <a:cs typeface="Arial"/>
              </a:rPr>
              <a:t>  Review app permissions</a:t>
            </a: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D31BBFEF-9289-47BB-AAF1-A64874420053}"/>
              </a:ext>
            </a:extLst>
          </p:cNvPr>
          <p:cNvSpPr>
            <a:spLocks noGrp="1"/>
          </p:cNvSpPr>
          <p:nvPr/>
        </p:nvSpPr>
        <p:spPr>
          <a:xfrm>
            <a:off x="4572000" y="3703320"/>
            <a:ext cx="4343400" cy="777240"/>
          </a:xfrm>
          <a:prstGeom prst="roundRect">
            <a:avLst>
              <a:gd name="adj" fmla="val 12255"/>
            </a:avLst>
          </a:prstGeom>
          <a:solidFill>
            <a:srgbClr val="FF4D52"/>
          </a:solidFill>
          <a:ln w="9525">
            <a:solidFill>
              <a:srgbClr val="FF4D52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9B221058-B961-4D53-84D2-7A6A202675BC}"/>
              </a:ext>
            </a:extLst>
          </p:cNvPr>
          <p:cNvSpPr>
            <a:spLocks noGrp="1"/>
          </p:cNvSpPr>
          <p:nvPr/>
        </p:nvSpPr>
        <p:spPr>
          <a:xfrm>
            <a:off x="4686300" y="3771900"/>
            <a:ext cx="41529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313" b="1">
                <a:solidFill>
                  <a:srgbClr val="F5F7FA"/>
                </a:solidFill>
                <a:latin typeface="Arial"/>
                <a:ea typeface="Arial"/>
                <a:cs typeface="Arial"/>
              </a:defRPr>
            </a:pPr>
            <a:r>
              <a:rPr sz="1313" b="1" dirty="0">
                <a:solidFill>
                  <a:srgbClr val="F5F7FA"/>
                </a:solidFill>
                <a:latin typeface="Arial"/>
                <a:ea typeface="Arial"/>
                <a:cs typeface="Arial"/>
              </a:rPr>
              <a:t>→  rexcalloway.com/</a:t>
            </a:r>
            <a:r>
              <a:rPr lang="en-US" sz="1313" b="1" dirty="0">
                <a:solidFill>
                  <a:srgbClr val="F5F7FA"/>
                </a:solidFill>
                <a:latin typeface="Arial"/>
                <a:ea typeface="Arial"/>
                <a:cs typeface="Arial"/>
              </a:rPr>
              <a:t>shop</a:t>
            </a:r>
            <a:endParaRPr sz="12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7F7BE8B-B3C1-453A-A49C-B555A32D6C2D}"/>
              </a:ext>
            </a:extLst>
          </p:cNvPr>
          <p:cNvSpPr>
            <a:spLocks noGrp="1"/>
          </p:cNvSpPr>
          <p:nvPr/>
        </p:nvSpPr>
        <p:spPr>
          <a:xfrm>
            <a:off x="4686300" y="3467100"/>
            <a:ext cx="415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975" b="0">
                <a:solidFill>
                  <a:srgbClr val="A8ADB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A8ADBA"/>
                </a:solidFill>
                <a:latin typeface="Arial"/>
                <a:ea typeface="Arial"/>
                <a:cs typeface="Arial"/>
              </a:rPr>
              <a:t>Get the full Personal Security Bundle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945657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7813" b="78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DBB1A4-468E-451E-931A-7076E5291A0F}"/>
              </a:ext>
            </a:extLst>
          </p:cNvPr>
          <p:cNvSpPr>
            <a:spLocks noGrp="1"/>
          </p:cNvSpPr>
          <p:nvPr/>
        </p:nvSpPr>
        <p:spPr>
          <a:xfrm>
            <a:off x="0" y="76200"/>
            <a:ext cx="76200" cy="50673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617BB4-AC1F-4C36-819C-916823091A2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76200"/>
          </a:xfrm>
          <a:prstGeom prst="rect">
            <a:avLst/>
          </a:prstGeom>
          <a:solidFill>
            <a:srgbClr val="FF4D52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8BFE5A-76E0-4E11-A985-332CDB6D562B}"/>
              </a:ext>
            </a:extLst>
          </p:cNvPr>
          <p:cNvSpPr>
            <a:spLocks noGrp="1"/>
          </p:cNvSpPr>
          <p:nvPr/>
        </p:nvSpPr>
        <p:spPr>
          <a:xfrm>
            <a:off x="685800" y="1028700"/>
            <a:ext cx="77724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buNone/>
              <a:defRPr sz="3300" b="1">
                <a:solidFill>
                  <a:srgbClr val="FF4D52"/>
                </a:solidFill>
                <a:latin typeface="Arial Black"/>
                <a:ea typeface="Arial Black"/>
                <a:cs typeface="Arial Black"/>
              </a:defRPr>
            </a:pPr>
            <a:r>
              <a:rPr sz="3300" b="1">
                <a:solidFill>
                  <a:srgbClr val="FF4D52"/>
                </a:solidFill>
                <a:latin typeface="Arial Black"/>
                <a:ea typeface="Arial Black"/>
                <a:cs typeface="Arial Black"/>
              </a:rPr>
              <a:t>DISCLAIMER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19FEB9-6202-497E-94EA-7926D819B6AA}"/>
              </a:ext>
            </a:extLst>
          </p:cNvPr>
          <p:cNvSpPr>
            <a:spLocks noGrp="1"/>
          </p:cNvSpPr>
          <p:nvPr/>
        </p:nvSpPr>
        <p:spPr>
          <a:xfrm>
            <a:off x="685800" y="1847850"/>
            <a:ext cx="7772400" cy="1790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2000"/>
              </a:lnSpc>
              <a:buNone/>
              <a:defRPr sz="1650" b="0">
                <a:solidFill>
                  <a:srgbClr val="D9DDE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D9DDE5"/>
                </a:solidFill>
                <a:latin typeface="Arial"/>
                <a:ea typeface="Arial"/>
                <a:cs typeface="Arial"/>
              </a:rPr>
              <a:t>Educational content only. Not financial, legal, tax, or professional cybersecurity advice. No professional-client relationship is created. Consult a qualified professional for your specific situation.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576DB6-CB05-4A96-9762-3941D03C988F}"/>
              </a:ext>
            </a:extLst>
          </p:cNvPr>
          <p:cNvSpPr>
            <a:spLocks noGrp="1"/>
          </p:cNvSpPr>
          <p:nvPr/>
        </p:nvSpPr>
        <p:spPr>
          <a:xfrm>
            <a:off x="685800" y="453390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buNone/>
              <a:defRPr sz="1013" b="0">
                <a:solidFill>
                  <a:srgbClr val="6F7584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6F7584"/>
                </a:solidFill>
                <a:latin typeface="Arial"/>
                <a:ea typeface="Arial"/>
                <a:cs typeface="Arial"/>
              </a:rPr>
              <a:t>rexcalloway.com</a:t>
            </a:r>
          </a:p>
        </p:txBody>
      </p:sp>
    </p:spTree>
    <p:extLst>
      <p:ext uri="{BB962C8B-B14F-4D97-AF65-F5344CB8AC3E}">
        <p14:creationId xmlns:p14="http://schemas.microsoft.com/office/powerpoint/2010/main" val="1189004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846</Words>
  <Application>Microsoft Office PowerPoint</Application>
  <DocSecurity>0</DocSecurity>
  <PresentationFormat>On-screen Show (16:9)</PresentationFormat>
  <Paragraphs>132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Joe Mesa</cp:lastModifiedBy>
  <cp:revision>1</cp:revision>
  <dcterms:created xsi:type="dcterms:W3CDTF">2026-08-25T06:13:26Z</dcterms:created>
  <dcterms:modified xsi:type="dcterms:W3CDTF">2026-08-25T06:33:14Z</dcterms:modified>
</cp:coreProperties>
</file>