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14"/>
  </p:sldIdLst>
  <p:notesMasterIdLst>
    <p:notesMasterId r:id="rId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4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0F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03F3F"/>
          </a:solidFill>
          <a:ln w="12700">
            <a:solidFill>
              <a:srgbClr val="E03F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93208"/>
            <a:ext cx="9144000" cy="50292"/>
          </a:xfrm>
          <a:prstGeom prst="rect">
            <a:avLst/>
          </a:prstGeom>
          <a:solidFill>
            <a:srgbClr val="1A1D26"/>
          </a:solidFill>
          <a:ln w="12700">
            <a:solidFill>
              <a:srgbClr val="1A1D2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54864"/>
            <a:ext cx="73152" cy="5038344"/>
          </a:xfrm>
          <a:prstGeom prst="rect">
            <a:avLst/>
          </a:prstGeom>
          <a:solidFill>
            <a:srgbClr val="E03F3F"/>
          </a:solidFill>
          <a:ln w="12700">
            <a:solidFill>
              <a:srgbClr val="E03F3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822960"/>
            <a:ext cx="1645920" cy="1828800"/>
          </a:xfrm>
          <a:prstGeom prst="rect">
            <a:avLst/>
          </a:prstGeom>
          <a:solidFill>
            <a:srgbClr val="161920"/>
          </a:solidFill>
          <a:ln w="12700">
            <a:solidFill>
              <a:srgbClr val="2A2D3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822960"/>
            <a:ext cx="16459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600" b="1" dirty="0">
                <a:solidFill>
                  <a:srgbClr val="E03F3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9600" dirty="0"/>
          </a:p>
        </p:txBody>
      </p:sp>
      <p:sp>
        <p:nvSpPr>
          <p:cNvPr id="7" name="Text 5"/>
          <p:cNvSpPr/>
          <p:nvPr/>
        </p:nvSpPr>
        <p:spPr>
          <a:xfrm>
            <a:off x="2423160" y="960120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400" b="1" dirty="0">
                <a:solidFill>
                  <a:srgbClr val="F5F5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CYBER MOVES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2423160" y="1627632"/>
            <a:ext cx="6217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400" b="1" dirty="0">
                <a:solidFill>
                  <a:srgbClr val="E03F3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THIS WEEK</a:t>
            </a:r>
            <a:endParaRPr lang="en-US" sz="4400" dirty="0"/>
          </a:p>
        </p:txBody>
      </p:sp>
      <p:sp>
        <p:nvSpPr>
          <p:cNvPr id="9" name="Text 7"/>
          <p:cNvSpPr/>
          <p:nvPr/>
        </p:nvSpPr>
        <p:spPr>
          <a:xfrm>
            <a:off x="2423160" y="2377440"/>
            <a:ext cx="6217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7A7A8C"/>
                </a:solidFill>
              </a:rPr>
              <a:t>One action per day. No tech skills required. Takes under 10 minutes total.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2423160" y="3017520"/>
            <a:ext cx="201168" cy="201168"/>
          </a:xfrm>
          <a:prstGeom prst="ellipse">
            <a:avLst/>
          </a:prstGeom>
          <a:solidFill>
            <a:srgbClr val="E03F3F"/>
          </a:solidFill>
          <a:ln w="12700">
            <a:solidFill>
              <a:srgbClr val="2A2D3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70632" y="3017520"/>
            <a:ext cx="201168" cy="201168"/>
          </a:xfrm>
          <a:prstGeom prst="ellipse">
            <a:avLst/>
          </a:prstGeom>
          <a:solidFill>
            <a:srgbClr val="E03F3F"/>
          </a:solidFill>
          <a:ln w="12700">
            <a:solidFill>
              <a:srgbClr val="2A2D3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118104" y="3017520"/>
            <a:ext cx="201168" cy="201168"/>
          </a:xfrm>
          <a:prstGeom prst="ellipse">
            <a:avLst/>
          </a:prstGeom>
          <a:solidFill>
            <a:srgbClr val="E03F3F"/>
          </a:solidFill>
          <a:ln w="12700">
            <a:solidFill>
              <a:srgbClr val="2A2D3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465576" y="3017520"/>
            <a:ext cx="201168" cy="201168"/>
          </a:xfrm>
          <a:prstGeom prst="ellipse">
            <a:avLst/>
          </a:prstGeom>
          <a:solidFill>
            <a:srgbClr val="E03F3F"/>
          </a:solidFill>
          <a:ln w="12700">
            <a:solidFill>
              <a:srgbClr val="2A2D3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813048" y="3017520"/>
            <a:ext cx="201168" cy="201168"/>
          </a:xfrm>
          <a:prstGeom prst="ellipse">
            <a:avLst/>
          </a:prstGeom>
          <a:solidFill>
            <a:srgbClr val="E03F3F"/>
          </a:solidFill>
          <a:ln w="12700">
            <a:solidFill>
              <a:srgbClr val="2A2D3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2920" y="473202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A7A8C"/>
                </a:solidFill>
              </a:rPr>
              <a:t>rexcalloway.com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D0F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03F3F"/>
          </a:solidFill>
          <a:ln w="12700">
            <a:solidFill>
              <a:srgbClr val="E03F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93208"/>
            <a:ext cx="9144000" cy="50292"/>
          </a:xfrm>
          <a:prstGeom prst="rect">
            <a:avLst/>
          </a:prstGeom>
          <a:solidFill>
            <a:srgbClr val="1A1D26"/>
          </a:solidFill>
          <a:ln w="12700">
            <a:solidFill>
              <a:srgbClr val="1A1D2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309360" y="73152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A7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MOVE 01 / 05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54864"/>
            <a:ext cx="73152" cy="5038344"/>
          </a:xfrm>
          <a:prstGeom prst="rect">
            <a:avLst/>
          </a:prstGeom>
          <a:solidFill>
            <a:srgbClr val="E03F3F"/>
          </a:solidFill>
          <a:ln w="12700">
            <a:solidFill>
              <a:srgbClr val="E03F3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201168"/>
            <a:ext cx="502920" cy="502920"/>
          </a:xfrm>
          <a:prstGeom prst="rect">
            <a:avLst/>
          </a:prstGeom>
          <a:solidFill>
            <a:srgbClr val="E03F3F"/>
          </a:solidFill>
          <a:ln w="12700">
            <a:solidFill>
              <a:srgbClr val="E03F3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28600" y="20116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5F5F5"/>
                </a:solidFill>
              </a:rPr>
              <a:t>01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68680" y="2011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spc="200" kern="0" dirty="0">
                <a:solidFill>
                  <a:srgbClr val="E03F3F"/>
                </a:solidFill>
              </a:rPr>
              <a:t>YOUR MASTER KEY NEEDS A DEADBOLT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228600" y="621792"/>
            <a:ext cx="5486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5F5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Enable 2FA on Your Email</a:t>
            </a:r>
            <a:endParaRPr lang="en-US" sz="3000" dirty="0"/>
          </a:p>
        </p:txBody>
      </p:sp>
      <p:sp>
        <p:nvSpPr>
          <p:cNvPr id="10" name="Shape 8"/>
          <p:cNvSpPr/>
          <p:nvPr/>
        </p:nvSpPr>
        <p:spPr>
          <a:xfrm>
            <a:off x="228600" y="1508760"/>
            <a:ext cx="5394960" cy="1188720"/>
          </a:xfrm>
          <a:prstGeom prst="rect">
            <a:avLst/>
          </a:prstGeom>
          <a:solidFill>
            <a:srgbClr val="161920"/>
          </a:solidFill>
          <a:ln w="12700">
            <a:solidFill>
              <a:srgbClr val="2A2D3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28600" y="1508760"/>
            <a:ext cx="54864" cy="1188720"/>
          </a:xfrm>
          <a:prstGeom prst="rect">
            <a:avLst/>
          </a:prstGeom>
          <a:solidFill>
            <a:srgbClr val="2A2D38"/>
          </a:solidFill>
          <a:ln w="12700">
            <a:solidFill>
              <a:srgbClr val="2A2D3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4048" y="1572768"/>
            <a:ext cx="5120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F5F5F5"/>
                </a:solidFill>
              </a:rPr>
              <a:t>Your email resets every other account. If someone gets in, they own your bank, your social media, and every other account you have.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28600" y="285292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b="1" spc="150" kern="0" dirty="0">
                <a:solidFill>
                  <a:srgbClr val="F0A500"/>
                </a:solidFill>
              </a:rPr>
              <a:t>WHAT TO DO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228600" y="3063240"/>
            <a:ext cx="5394960" cy="1325880"/>
          </a:xfrm>
          <a:prstGeom prst="rect">
            <a:avLst/>
          </a:prstGeom>
          <a:solidFill>
            <a:srgbClr val="0F1118"/>
          </a:solidFill>
          <a:ln w="12700">
            <a:solidFill>
              <a:srgbClr val="F0A50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28600" y="3063240"/>
            <a:ext cx="54864" cy="1325880"/>
          </a:xfrm>
          <a:prstGeom prst="rect">
            <a:avLst/>
          </a:prstGeom>
          <a:solidFill>
            <a:srgbClr val="F0A500"/>
          </a:solidFill>
          <a:ln w="12700">
            <a:solidFill>
              <a:srgbClr val="F0A50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84048" y="3127248"/>
            <a:ext cx="5120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E8E0C0"/>
                </a:solidFill>
              </a:rPr>
              <a:t>Go to your email settings → Security → Turn on 2-step verification. Use an app like Authy, not SMS.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035040" y="201168"/>
            <a:ext cx="2880360" cy="4279392"/>
          </a:xfrm>
          <a:prstGeom prst="rect">
            <a:avLst/>
          </a:prstGeom>
          <a:solidFill>
            <a:srgbClr val="161920"/>
          </a:solidFill>
          <a:ln w="12700">
            <a:solidFill>
              <a:srgbClr val="2A2D3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035040" y="429768"/>
            <a:ext cx="28803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E03F3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83%</a:t>
            </a:r>
            <a:endParaRPr lang="en-US" sz="5400" dirty="0"/>
          </a:p>
        </p:txBody>
      </p:sp>
      <p:sp>
        <p:nvSpPr>
          <p:cNvPr id="19" name="Text 17"/>
          <p:cNvSpPr/>
          <p:nvPr/>
        </p:nvSpPr>
        <p:spPr>
          <a:xfrm>
            <a:off x="6172200" y="1709928"/>
            <a:ext cx="2606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7A7A8C"/>
                </a:solidFill>
              </a:rPr>
              <a:t>of account takeovers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7A7A8C"/>
                </a:solidFill>
              </a:rPr>
              <a:t>are stopped by 2FA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309360" y="2532888"/>
            <a:ext cx="2331720" cy="0"/>
          </a:xfrm>
          <a:prstGeom prst="line">
            <a:avLst/>
          </a:prstGeom>
          <a:noFill/>
          <a:ln w="12700">
            <a:solidFill>
              <a:srgbClr val="2A2D3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217920" y="2688336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03F3F"/>
                </a:solidFill>
              </a:rPr>
              <a:t>✓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537960" y="2688336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F5F5F5"/>
                </a:solidFill>
              </a:rPr>
              <a:t>App (not SMS) for 2FA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6217920" y="3090672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03F3F"/>
                </a:solidFill>
              </a:rPr>
              <a:t>✓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537960" y="3090672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F5F5F5"/>
                </a:solidFill>
              </a:rPr>
              <a:t>Unique password per site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6217920" y="3493008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03F3F"/>
                </a:solidFill>
              </a:rPr>
              <a:t>✓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537960" y="3493008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F5F5F5"/>
                </a:solidFill>
              </a:rPr>
              <a:t>Auto-updates on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6217920" y="3895344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03F3F"/>
                </a:solidFill>
              </a:rPr>
              <a:t>✓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537960" y="3895344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F5F5F5"/>
                </a:solidFill>
              </a:rPr>
              <a:t>Breached? Change it now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0F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03F3F"/>
          </a:solidFill>
          <a:ln w="12700">
            <a:solidFill>
              <a:srgbClr val="E03F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93208"/>
            <a:ext cx="9144000" cy="50292"/>
          </a:xfrm>
          <a:prstGeom prst="rect">
            <a:avLst/>
          </a:prstGeom>
          <a:solidFill>
            <a:srgbClr val="1A1D26"/>
          </a:solidFill>
          <a:ln w="12700">
            <a:solidFill>
              <a:srgbClr val="1A1D2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309360" y="73152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A7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MOVE 02 / 05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54864"/>
            <a:ext cx="73152" cy="5038344"/>
          </a:xfrm>
          <a:prstGeom prst="rect">
            <a:avLst/>
          </a:prstGeom>
          <a:solidFill>
            <a:srgbClr val="E03F3F"/>
          </a:solidFill>
          <a:ln w="12700">
            <a:solidFill>
              <a:srgbClr val="E03F3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201168"/>
            <a:ext cx="502920" cy="502920"/>
          </a:xfrm>
          <a:prstGeom prst="rect">
            <a:avLst/>
          </a:prstGeom>
          <a:solidFill>
            <a:srgbClr val="E03F3F"/>
          </a:solidFill>
          <a:ln w="12700">
            <a:solidFill>
              <a:srgbClr val="E03F3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28600" y="20116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5F5F5"/>
                </a:solidFill>
              </a:rPr>
              <a:t>02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68680" y="2011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spc="200" kern="0" dirty="0">
                <a:solidFill>
                  <a:srgbClr val="E03F3F"/>
                </a:solidFill>
              </a:rPr>
              <a:t>YOUR EMAIL HAS PROBABLY BEEN BREACHED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228600" y="621792"/>
            <a:ext cx="5486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5F5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Check haveibeenpwned.com</a:t>
            </a:r>
            <a:endParaRPr lang="en-US" sz="3000" dirty="0"/>
          </a:p>
        </p:txBody>
      </p:sp>
      <p:sp>
        <p:nvSpPr>
          <p:cNvPr id="10" name="Shape 8"/>
          <p:cNvSpPr/>
          <p:nvPr/>
        </p:nvSpPr>
        <p:spPr>
          <a:xfrm>
            <a:off x="228600" y="1508760"/>
            <a:ext cx="5394960" cy="1188720"/>
          </a:xfrm>
          <a:prstGeom prst="rect">
            <a:avLst/>
          </a:prstGeom>
          <a:solidFill>
            <a:srgbClr val="161920"/>
          </a:solidFill>
          <a:ln w="12700">
            <a:solidFill>
              <a:srgbClr val="2A2D3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28600" y="1508760"/>
            <a:ext cx="54864" cy="1188720"/>
          </a:xfrm>
          <a:prstGeom prst="rect">
            <a:avLst/>
          </a:prstGeom>
          <a:solidFill>
            <a:srgbClr val="2A2D38"/>
          </a:solidFill>
          <a:ln w="12700">
            <a:solidFill>
              <a:srgbClr val="2A2D3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4048" y="1572768"/>
            <a:ext cx="5120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F5F5F5"/>
                </a:solidFill>
              </a:rPr>
              <a:t>On average, an email address appears in 4+ data breaches. Most people have no idea. You need to know.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28600" y="285292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b="1" spc="150" kern="0" dirty="0">
                <a:solidFill>
                  <a:srgbClr val="F0A500"/>
                </a:solidFill>
              </a:rPr>
              <a:t>WHAT TO DO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228600" y="3063240"/>
            <a:ext cx="5394960" cy="1325880"/>
          </a:xfrm>
          <a:prstGeom prst="rect">
            <a:avLst/>
          </a:prstGeom>
          <a:solidFill>
            <a:srgbClr val="0F1118"/>
          </a:solidFill>
          <a:ln w="12700">
            <a:solidFill>
              <a:srgbClr val="F0A50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28600" y="3063240"/>
            <a:ext cx="54864" cy="1325880"/>
          </a:xfrm>
          <a:prstGeom prst="rect">
            <a:avLst/>
          </a:prstGeom>
          <a:solidFill>
            <a:srgbClr val="F0A500"/>
          </a:solidFill>
          <a:ln w="12700">
            <a:solidFill>
              <a:srgbClr val="F0A50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84048" y="3127248"/>
            <a:ext cx="5120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E8E0C0"/>
                </a:solidFill>
              </a:rPr>
              <a:t>Go to haveibeenpwned.com — type in your email. Change passwords for every service that appears.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035040" y="201168"/>
            <a:ext cx="2880360" cy="4279392"/>
          </a:xfrm>
          <a:prstGeom prst="rect">
            <a:avLst/>
          </a:prstGeom>
          <a:solidFill>
            <a:srgbClr val="161920"/>
          </a:solidFill>
          <a:ln w="12700">
            <a:solidFill>
              <a:srgbClr val="2A2D3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035040" y="429768"/>
            <a:ext cx="28803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E03F3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15B+</a:t>
            </a:r>
            <a:endParaRPr lang="en-US" sz="5400" dirty="0"/>
          </a:p>
        </p:txBody>
      </p:sp>
      <p:sp>
        <p:nvSpPr>
          <p:cNvPr id="19" name="Text 17"/>
          <p:cNvSpPr/>
          <p:nvPr/>
        </p:nvSpPr>
        <p:spPr>
          <a:xfrm>
            <a:off x="6172200" y="1709928"/>
            <a:ext cx="2606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7A7A8C"/>
                </a:solidFill>
              </a:rPr>
              <a:t>accounts exposed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7A7A8C"/>
                </a:solidFill>
              </a:rPr>
              <a:t>in known breaches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309360" y="2532888"/>
            <a:ext cx="2331720" cy="0"/>
          </a:xfrm>
          <a:prstGeom prst="line">
            <a:avLst/>
          </a:prstGeom>
          <a:noFill/>
          <a:ln w="12700">
            <a:solidFill>
              <a:srgbClr val="2A2D3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217920" y="2688336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03F3F"/>
                </a:solidFill>
              </a:rPr>
              <a:t>✓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537960" y="2688336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F5F5F5"/>
                </a:solidFill>
              </a:rPr>
              <a:t>App (not SMS) for 2FA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6217920" y="3090672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03F3F"/>
                </a:solidFill>
              </a:rPr>
              <a:t>✓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537960" y="3090672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F5F5F5"/>
                </a:solidFill>
              </a:rPr>
              <a:t>Unique password per site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6217920" y="3493008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03F3F"/>
                </a:solidFill>
              </a:rPr>
              <a:t>✓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537960" y="3493008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F5F5F5"/>
                </a:solidFill>
              </a:rPr>
              <a:t>Auto-updates on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6217920" y="3895344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03F3F"/>
                </a:solidFill>
              </a:rPr>
              <a:t>✓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537960" y="3895344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F5F5F5"/>
                </a:solidFill>
              </a:rPr>
              <a:t>Breached? Change it now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0F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03F3F"/>
          </a:solidFill>
          <a:ln w="12700">
            <a:solidFill>
              <a:srgbClr val="E03F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93208"/>
            <a:ext cx="9144000" cy="50292"/>
          </a:xfrm>
          <a:prstGeom prst="rect">
            <a:avLst/>
          </a:prstGeom>
          <a:solidFill>
            <a:srgbClr val="1A1D26"/>
          </a:solidFill>
          <a:ln w="12700">
            <a:solidFill>
              <a:srgbClr val="1A1D2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309360" y="73152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A7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MOVE 03 / 05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54864"/>
            <a:ext cx="73152" cy="5038344"/>
          </a:xfrm>
          <a:prstGeom prst="rect">
            <a:avLst/>
          </a:prstGeom>
          <a:solidFill>
            <a:srgbClr val="E03F3F"/>
          </a:solidFill>
          <a:ln w="12700">
            <a:solidFill>
              <a:srgbClr val="E03F3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201168"/>
            <a:ext cx="502920" cy="502920"/>
          </a:xfrm>
          <a:prstGeom prst="rect">
            <a:avLst/>
          </a:prstGeom>
          <a:solidFill>
            <a:srgbClr val="E03F3F"/>
          </a:solidFill>
          <a:ln w="12700">
            <a:solidFill>
              <a:srgbClr val="E03F3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28600" y="20116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5F5F5"/>
                </a:solidFill>
              </a:rPr>
              <a:t>03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68680" y="2011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spc="200" kern="0" dirty="0">
                <a:solidFill>
                  <a:srgbClr val="E03F3F"/>
                </a:solidFill>
              </a:rPr>
              <a:t>STOP REUSING THE SAME PASSWORD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228600" y="621792"/>
            <a:ext cx="5486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5F5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Install a Password Manager</a:t>
            </a:r>
            <a:endParaRPr lang="en-US" sz="3000" dirty="0"/>
          </a:p>
        </p:txBody>
      </p:sp>
      <p:sp>
        <p:nvSpPr>
          <p:cNvPr id="10" name="Shape 8"/>
          <p:cNvSpPr/>
          <p:nvPr/>
        </p:nvSpPr>
        <p:spPr>
          <a:xfrm>
            <a:off x="228600" y="1508760"/>
            <a:ext cx="5394960" cy="1188720"/>
          </a:xfrm>
          <a:prstGeom prst="rect">
            <a:avLst/>
          </a:prstGeom>
          <a:solidFill>
            <a:srgbClr val="161920"/>
          </a:solidFill>
          <a:ln w="12700">
            <a:solidFill>
              <a:srgbClr val="2A2D3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28600" y="1508760"/>
            <a:ext cx="54864" cy="1188720"/>
          </a:xfrm>
          <a:prstGeom prst="rect">
            <a:avLst/>
          </a:prstGeom>
          <a:solidFill>
            <a:srgbClr val="2A2D38"/>
          </a:solidFill>
          <a:ln w="12700">
            <a:solidFill>
              <a:srgbClr val="2A2D3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4048" y="1572768"/>
            <a:ext cx="5120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F5F5F5"/>
                </a:solidFill>
              </a:rPr>
              <a:t>One breached site hands attackers a key that works everywhere you reused that password. It's the most common attack pattern.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28600" y="285292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b="1" spc="150" kern="0" dirty="0">
                <a:solidFill>
                  <a:srgbClr val="F0A500"/>
                </a:solidFill>
              </a:rPr>
              <a:t>WHAT TO DO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228600" y="3063240"/>
            <a:ext cx="5394960" cy="1325880"/>
          </a:xfrm>
          <a:prstGeom prst="rect">
            <a:avLst/>
          </a:prstGeom>
          <a:solidFill>
            <a:srgbClr val="0F1118"/>
          </a:solidFill>
          <a:ln w="12700">
            <a:solidFill>
              <a:srgbClr val="F0A50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28600" y="3063240"/>
            <a:ext cx="54864" cy="1325880"/>
          </a:xfrm>
          <a:prstGeom prst="rect">
            <a:avLst/>
          </a:prstGeom>
          <a:solidFill>
            <a:srgbClr val="F0A500"/>
          </a:solidFill>
          <a:ln w="12700">
            <a:solidFill>
              <a:srgbClr val="F0A50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84048" y="3127248"/>
            <a:ext cx="5120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E8E0C0"/>
                </a:solidFill>
              </a:rPr>
              <a:t>Download Bitwarden (free) or 1Password. Import your existing passwords. Let it generate new ones.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035040" y="201168"/>
            <a:ext cx="2880360" cy="4279392"/>
          </a:xfrm>
          <a:prstGeom prst="rect">
            <a:avLst/>
          </a:prstGeom>
          <a:solidFill>
            <a:srgbClr val="161920"/>
          </a:solidFill>
          <a:ln w="12700">
            <a:solidFill>
              <a:srgbClr val="2A2D3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035040" y="429768"/>
            <a:ext cx="28803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E03F3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65%</a:t>
            </a:r>
            <a:endParaRPr lang="en-US" sz="5400" dirty="0"/>
          </a:p>
        </p:txBody>
      </p:sp>
      <p:sp>
        <p:nvSpPr>
          <p:cNvPr id="19" name="Text 17"/>
          <p:cNvSpPr/>
          <p:nvPr/>
        </p:nvSpPr>
        <p:spPr>
          <a:xfrm>
            <a:off x="6172200" y="1709928"/>
            <a:ext cx="2606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7A7A8C"/>
                </a:solidFill>
              </a:rPr>
              <a:t>of people reuse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7A7A8C"/>
                </a:solidFill>
              </a:rPr>
              <a:t>passwords across sites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309360" y="2532888"/>
            <a:ext cx="2331720" cy="0"/>
          </a:xfrm>
          <a:prstGeom prst="line">
            <a:avLst/>
          </a:prstGeom>
          <a:noFill/>
          <a:ln w="12700">
            <a:solidFill>
              <a:srgbClr val="2A2D3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217920" y="2688336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03F3F"/>
                </a:solidFill>
              </a:rPr>
              <a:t>✓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537960" y="2688336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F5F5F5"/>
                </a:solidFill>
              </a:rPr>
              <a:t>App (not SMS) for 2FA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6217920" y="3090672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03F3F"/>
                </a:solidFill>
              </a:rPr>
              <a:t>✓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537960" y="3090672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F5F5F5"/>
                </a:solidFill>
              </a:rPr>
              <a:t>Unique password per site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6217920" y="3493008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03F3F"/>
                </a:solidFill>
              </a:rPr>
              <a:t>✓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537960" y="3493008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F5F5F5"/>
                </a:solidFill>
              </a:rPr>
              <a:t>Auto-updates on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6217920" y="3895344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03F3F"/>
                </a:solidFill>
              </a:rPr>
              <a:t>✓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537960" y="3895344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F5F5F5"/>
                </a:solidFill>
              </a:rPr>
              <a:t>Breached? Change it now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0F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03F3F"/>
          </a:solidFill>
          <a:ln w="12700">
            <a:solidFill>
              <a:srgbClr val="E03F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93208"/>
            <a:ext cx="9144000" cy="50292"/>
          </a:xfrm>
          <a:prstGeom prst="rect">
            <a:avLst/>
          </a:prstGeom>
          <a:solidFill>
            <a:srgbClr val="1A1D26"/>
          </a:solidFill>
          <a:ln w="12700">
            <a:solidFill>
              <a:srgbClr val="1A1D2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309360" y="73152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A7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MOVE 04 / 05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54864"/>
            <a:ext cx="73152" cy="5038344"/>
          </a:xfrm>
          <a:prstGeom prst="rect">
            <a:avLst/>
          </a:prstGeom>
          <a:solidFill>
            <a:srgbClr val="E03F3F"/>
          </a:solidFill>
          <a:ln w="12700">
            <a:solidFill>
              <a:srgbClr val="E03F3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201168"/>
            <a:ext cx="502920" cy="502920"/>
          </a:xfrm>
          <a:prstGeom prst="rect">
            <a:avLst/>
          </a:prstGeom>
          <a:solidFill>
            <a:srgbClr val="E03F3F"/>
          </a:solidFill>
          <a:ln w="12700">
            <a:solidFill>
              <a:srgbClr val="E03F3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28600" y="20116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5F5F5"/>
                </a:solidFill>
              </a:rPr>
              <a:t>04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68680" y="2011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spc="200" kern="0" dirty="0">
                <a:solidFill>
                  <a:srgbClr val="E03F3F"/>
                </a:solidFill>
              </a:rPr>
              <a:t>ATTACKERS LOVE OUTDATED SOFTWARE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228600" y="621792"/>
            <a:ext cx="5486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5F5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Update All Your Devices</a:t>
            </a:r>
            <a:endParaRPr lang="en-US" sz="3000" dirty="0"/>
          </a:p>
        </p:txBody>
      </p:sp>
      <p:sp>
        <p:nvSpPr>
          <p:cNvPr id="10" name="Shape 8"/>
          <p:cNvSpPr/>
          <p:nvPr/>
        </p:nvSpPr>
        <p:spPr>
          <a:xfrm>
            <a:off x="228600" y="1508760"/>
            <a:ext cx="5394960" cy="1188720"/>
          </a:xfrm>
          <a:prstGeom prst="rect">
            <a:avLst/>
          </a:prstGeom>
          <a:solidFill>
            <a:srgbClr val="161920"/>
          </a:solidFill>
          <a:ln w="12700">
            <a:solidFill>
              <a:srgbClr val="2A2D3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28600" y="1508760"/>
            <a:ext cx="54864" cy="1188720"/>
          </a:xfrm>
          <a:prstGeom prst="rect">
            <a:avLst/>
          </a:prstGeom>
          <a:solidFill>
            <a:srgbClr val="2A2D38"/>
          </a:solidFill>
          <a:ln w="12700">
            <a:solidFill>
              <a:srgbClr val="2A2D3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4048" y="1572768"/>
            <a:ext cx="5120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F5F5F5"/>
                </a:solidFill>
              </a:rPr>
              <a:t>Most successful cyberattacks exploit vulnerabilities that patches already fixed months earlier. You're choosing to stay at risk.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28600" y="285292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b="1" spc="150" kern="0" dirty="0">
                <a:solidFill>
                  <a:srgbClr val="F0A500"/>
                </a:solidFill>
              </a:rPr>
              <a:t>WHAT TO DO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228600" y="3063240"/>
            <a:ext cx="5394960" cy="1325880"/>
          </a:xfrm>
          <a:prstGeom prst="rect">
            <a:avLst/>
          </a:prstGeom>
          <a:solidFill>
            <a:srgbClr val="0F1118"/>
          </a:solidFill>
          <a:ln w="12700">
            <a:solidFill>
              <a:srgbClr val="F0A50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28600" y="3063240"/>
            <a:ext cx="54864" cy="1325880"/>
          </a:xfrm>
          <a:prstGeom prst="rect">
            <a:avLst/>
          </a:prstGeom>
          <a:solidFill>
            <a:srgbClr val="F0A500"/>
          </a:solidFill>
          <a:ln w="12700">
            <a:solidFill>
              <a:srgbClr val="F0A50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84048" y="3127248"/>
            <a:ext cx="5120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E8E0C0"/>
                </a:solidFill>
              </a:rPr>
              <a:t>Check Settings → Software Update on your phone and computer. Enable automatic updates. Do it now.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035040" y="201168"/>
            <a:ext cx="2880360" cy="4279392"/>
          </a:xfrm>
          <a:prstGeom prst="rect">
            <a:avLst/>
          </a:prstGeom>
          <a:solidFill>
            <a:srgbClr val="161920"/>
          </a:solidFill>
          <a:ln w="12700">
            <a:solidFill>
              <a:srgbClr val="2A2D3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035040" y="429768"/>
            <a:ext cx="28803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E03F3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60%</a:t>
            </a:r>
            <a:endParaRPr lang="en-US" sz="5400" dirty="0"/>
          </a:p>
        </p:txBody>
      </p:sp>
      <p:sp>
        <p:nvSpPr>
          <p:cNvPr id="19" name="Text 17"/>
          <p:cNvSpPr/>
          <p:nvPr/>
        </p:nvSpPr>
        <p:spPr>
          <a:xfrm>
            <a:off x="6172200" y="1709928"/>
            <a:ext cx="2606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7A7A8C"/>
                </a:solidFill>
              </a:rPr>
              <a:t>of breaches exploit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7A7A8C"/>
                </a:solidFill>
              </a:rPr>
              <a:t>known, patched flaws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309360" y="2532888"/>
            <a:ext cx="2331720" cy="0"/>
          </a:xfrm>
          <a:prstGeom prst="line">
            <a:avLst/>
          </a:prstGeom>
          <a:noFill/>
          <a:ln w="12700">
            <a:solidFill>
              <a:srgbClr val="2A2D3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217920" y="2688336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03F3F"/>
                </a:solidFill>
              </a:rPr>
              <a:t>✓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537960" y="2688336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F5F5F5"/>
                </a:solidFill>
              </a:rPr>
              <a:t>App (not SMS) for 2FA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6217920" y="3090672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03F3F"/>
                </a:solidFill>
              </a:rPr>
              <a:t>✓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537960" y="3090672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F5F5F5"/>
                </a:solidFill>
              </a:rPr>
              <a:t>Unique password per site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6217920" y="3493008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03F3F"/>
                </a:solidFill>
              </a:rPr>
              <a:t>✓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537960" y="3493008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F5F5F5"/>
                </a:solidFill>
              </a:rPr>
              <a:t>Auto-updates on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6217920" y="3895344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03F3F"/>
                </a:solidFill>
              </a:rPr>
              <a:t>✓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537960" y="3895344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F5F5F5"/>
                </a:solidFill>
              </a:rPr>
              <a:t>Breached? Change it now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0F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03F3F"/>
          </a:solidFill>
          <a:ln w="12700">
            <a:solidFill>
              <a:srgbClr val="E03F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93208"/>
            <a:ext cx="9144000" cy="50292"/>
          </a:xfrm>
          <a:prstGeom prst="rect">
            <a:avLst/>
          </a:prstGeom>
          <a:solidFill>
            <a:srgbClr val="1A1D26"/>
          </a:solidFill>
          <a:ln w="12700">
            <a:solidFill>
              <a:srgbClr val="1A1D2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309360" y="73152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A7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MOVE 05 / 05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54864"/>
            <a:ext cx="73152" cy="5038344"/>
          </a:xfrm>
          <a:prstGeom prst="rect">
            <a:avLst/>
          </a:prstGeom>
          <a:solidFill>
            <a:srgbClr val="E03F3F"/>
          </a:solidFill>
          <a:ln w="12700">
            <a:solidFill>
              <a:srgbClr val="E03F3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201168"/>
            <a:ext cx="502920" cy="502920"/>
          </a:xfrm>
          <a:prstGeom prst="rect">
            <a:avLst/>
          </a:prstGeom>
          <a:solidFill>
            <a:srgbClr val="E03F3F"/>
          </a:solidFill>
          <a:ln w="12700">
            <a:solidFill>
              <a:srgbClr val="E03F3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28600" y="20116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5F5F5"/>
                </a:solidFill>
              </a:rPr>
              <a:t>05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68680" y="2011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spc="200" kern="0" dirty="0">
                <a:solidFill>
                  <a:srgbClr val="E03F3F"/>
                </a:solidFill>
              </a:rPr>
              <a:t>APPS KNOW MORE THAN YOU THINK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228600" y="621792"/>
            <a:ext cx="5486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5F5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Review Your App Permissions</a:t>
            </a:r>
            <a:endParaRPr lang="en-US" sz="3000" dirty="0"/>
          </a:p>
        </p:txBody>
      </p:sp>
      <p:sp>
        <p:nvSpPr>
          <p:cNvPr id="10" name="Shape 8"/>
          <p:cNvSpPr/>
          <p:nvPr/>
        </p:nvSpPr>
        <p:spPr>
          <a:xfrm>
            <a:off x="228600" y="1508760"/>
            <a:ext cx="5394960" cy="1188720"/>
          </a:xfrm>
          <a:prstGeom prst="rect">
            <a:avLst/>
          </a:prstGeom>
          <a:solidFill>
            <a:srgbClr val="161920"/>
          </a:solidFill>
          <a:ln w="12700">
            <a:solidFill>
              <a:srgbClr val="2A2D3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28600" y="1508760"/>
            <a:ext cx="54864" cy="1188720"/>
          </a:xfrm>
          <a:prstGeom prst="rect">
            <a:avLst/>
          </a:prstGeom>
          <a:solidFill>
            <a:srgbClr val="2A2D38"/>
          </a:solidFill>
          <a:ln w="12700">
            <a:solidFill>
              <a:srgbClr val="2A2D3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4048" y="1572768"/>
            <a:ext cx="5120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F5F5F5"/>
                </a:solidFill>
              </a:rPr>
              <a:t>Apps collect your location, microphone access, contacts, and camera long after you stopped using them.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28600" y="285292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b="1" spc="150" kern="0" dirty="0">
                <a:solidFill>
                  <a:srgbClr val="F0A500"/>
                </a:solidFill>
              </a:rPr>
              <a:t>WHAT TO DO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228600" y="3063240"/>
            <a:ext cx="5394960" cy="1325880"/>
          </a:xfrm>
          <a:prstGeom prst="rect">
            <a:avLst/>
          </a:prstGeom>
          <a:solidFill>
            <a:srgbClr val="0F1118"/>
          </a:solidFill>
          <a:ln w="12700">
            <a:solidFill>
              <a:srgbClr val="F0A50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28600" y="3063240"/>
            <a:ext cx="54864" cy="1325880"/>
          </a:xfrm>
          <a:prstGeom prst="rect">
            <a:avLst/>
          </a:prstGeom>
          <a:solidFill>
            <a:srgbClr val="F0A500"/>
          </a:solidFill>
          <a:ln w="12700">
            <a:solidFill>
              <a:srgbClr val="F0A50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84048" y="3127248"/>
            <a:ext cx="5120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E8E0C0"/>
                </a:solidFill>
              </a:rPr>
              <a:t>Settings → Privacy → go through Location, Microphone, Camera, Contacts. Revoke anything that doesn't need it.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035040" y="201168"/>
            <a:ext cx="2880360" cy="4279392"/>
          </a:xfrm>
          <a:prstGeom prst="rect">
            <a:avLst/>
          </a:prstGeom>
          <a:solidFill>
            <a:srgbClr val="161920"/>
          </a:solidFill>
          <a:ln w="12700">
            <a:solidFill>
              <a:srgbClr val="2A2D3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035040" y="429768"/>
            <a:ext cx="28803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E03F3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avg 63</a:t>
            </a:r>
            <a:endParaRPr lang="en-US" sz="5400" dirty="0"/>
          </a:p>
        </p:txBody>
      </p:sp>
      <p:sp>
        <p:nvSpPr>
          <p:cNvPr id="19" name="Text 17"/>
          <p:cNvSpPr/>
          <p:nvPr/>
        </p:nvSpPr>
        <p:spPr>
          <a:xfrm>
            <a:off x="6172200" y="1709928"/>
            <a:ext cx="2606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7A7A8C"/>
                </a:solidFill>
              </a:rPr>
              <a:t>app permissions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7A7A8C"/>
                </a:solidFill>
              </a:rPr>
              <a:t>granted per person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309360" y="2532888"/>
            <a:ext cx="2331720" cy="0"/>
          </a:xfrm>
          <a:prstGeom prst="line">
            <a:avLst/>
          </a:prstGeom>
          <a:noFill/>
          <a:ln w="12700">
            <a:solidFill>
              <a:srgbClr val="2A2D3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217920" y="2688336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03F3F"/>
                </a:solidFill>
              </a:rPr>
              <a:t>✓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537960" y="2688336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F5F5F5"/>
                </a:solidFill>
              </a:rPr>
              <a:t>App (not SMS) for 2FA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6217920" y="3090672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03F3F"/>
                </a:solidFill>
              </a:rPr>
              <a:t>✓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537960" y="3090672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F5F5F5"/>
                </a:solidFill>
              </a:rPr>
              <a:t>Unique password per site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6217920" y="3493008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03F3F"/>
                </a:solidFill>
              </a:rPr>
              <a:t>✓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537960" y="3493008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F5F5F5"/>
                </a:solidFill>
              </a:rPr>
              <a:t>Auto-updates on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6217920" y="3895344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03F3F"/>
                </a:solidFill>
              </a:rPr>
              <a:t>✓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537960" y="3895344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F5F5F5"/>
                </a:solidFill>
              </a:rPr>
              <a:t>Breached? Change it now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0F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03F3F"/>
          </a:solidFill>
          <a:ln w="12700">
            <a:solidFill>
              <a:srgbClr val="E03F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93208"/>
            <a:ext cx="9144000" cy="50292"/>
          </a:xfrm>
          <a:prstGeom prst="rect">
            <a:avLst/>
          </a:prstGeom>
          <a:solidFill>
            <a:srgbClr val="1A1D26"/>
          </a:solidFill>
          <a:ln w="12700">
            <a:solidFill>
              <a:srgbClr val="1A1D2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54864"/>
            <a:ext cx="73152" cy="5038344"/>
          </a:xfrm>
          <a:prstGeom prst="rect">
            <a:avLst/>
          </a:prstGeom>
          <a:solidFill>
            <a:srgbClr val="E03F3F"/>
          </a:solidFill>
          <a:ln w="12700">
            <a:solidFill>
              <a:srgbClr val="E03F3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9728" y="457200"/>
            <a:ext cx="89611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0" b="1" dirty="0">
                <a:solidFill>
                  <a:srgbClr val="1A1D2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START</a:t>
            </a:r>
            <a:endParaRPr lang="en-US" sz="12000" dirty="0"/>
          </a:p>
        </p:txBody>
      </p:sp>
      <p:sp>
        <p:nvSpPr>
          <p:cNvPr id="6" name="Text 4"/>
          <p:cNvSpPr/>
          <p:nvPr/>
        </p:nvSpPr>
        <p:spPr>
          <a:xfrm>
            <a:off x="228600" y="960120"/>
            <a:ext cx="7315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5F5F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Start with </a:t>
            </a:r>
            <a:pPr algn="l" indent="0" marL="0">
              <a:buNone/>
            </a:pPr>
            <a:r>
              <a:rPr lang="en-US" sz="4200" b="1" dirty="0">
                <a:solidFill>
                  <a:srgbClr val="E03F3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one.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228600" y="1664208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7A7A8C"/>
                </a:solidFill>
              </a:rPr>
              <a:t>Do it today. Build from there.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228600" y="2240280"/>
            <a:ext cx="8686800" cy="0"/>
          </a:xfrm>
          <a:prstGeom prst="line">
            <a:avLst/>
          </a:prstGeom>
          <a:noFill/>
          <a:ln w="12700">
            <a:solidFill>
              <a:srgbClr val="2A2D3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28600" y="242316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E03F3F"/>
                </a:solidFill>
              </a:rPr>
              <a:t>01  Enable 2FA on email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228600" y="288036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7A7A8C"/>
                </a:solidFill>
              </a:rPr>
              <a:t>02  Check haveibeenpwned.com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28600" y="333756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7A7A8C"/>
                </a:solidFill>
              </a:rPr>
              <a:t>03  Install a password manager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251960" y="242316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7A7A8C"/>
                </a:solidFill>
              </a:rPr>
              <a:t>04  Update all your devices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251960" y="288036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7A7A8C"/>
                </a:solidFill>
              </a:rPr>
              <a:t>05  Review app permissions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72000" y="3703320"/>
            <a:ext cx="4343400" cy="777240"/>
          </a:xfrm>
          <a:prstGeom prst="rect">
            <a:avLst/>
          </a:prstGeom>
          <a:solidFill>
            <a:srgbClr val="E03F3F"/>
          </a:solidFill>
          <a:ln w="12700">
            <a:solidFill>
              <a:srgbClr val="E03F3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0" y="3703320"/>
            <a:ext cx="4343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F5F5"/>
                </a:solidFill>
              </a:rPr>
              <a:t>→  rexcalloway.com/security-bundle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572000" y="3438144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7A7A8C"/>
                </a:solidFill>
              </a:rPr>
              <a:t>Get the full Personal Security Bundle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0F1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54864"/>
            <a:ext cx="73152" cy="5143500"/>
          </a:xfrm>
          <a:prstGeom prst="rect">
            <a:avLst/>
          </a:prstGeom>
          <a:solidFill>
            <a:srgbClr val="E03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03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400000"/>
            <a:ext cx="75440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E03F3F"/>
                </a:solidFill>
                <a:latin typeface="Arial Black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150000"/>
            <a:ext cx="7544000" cy="22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>
                <a:solidFill>
                  <a:srgbClr val="7A7A8C"/>
                </a:solidFill>
                <a:latin typeface="Arial"/>
              </a:rPr>
              <a:t>Educational content only. Not financial, legal, tax, or professional cybersecurity advice. No professional-client relationship is created. Consult a qualified professional for your specific situation. Full disclaimer at rexcalloway.com/disclaimer.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4732020"/>
            <a:ext cx="36576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7A7A8C"/>
                </a:solidFill>
              </a:rPr>
              <a:t>rexcalloway.com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Cyber Moves This Week</dc:title>
  <dc:subject>PptxGenJS Presentation</dc:subject>
  <dc:creator>rexcalloway.com</dc:creator>
  <cp:lastModifiedBy>rexcalloway.com</cp:lastModifiedBy>
  <cp:revision>1</cp:revision>
  <dcterms:created xsi:type="dcterms:W3CDTF">2026-06-21T07:03:30Z</dcterms:created>
  <dcterms:modified xsi:type="dcterms:W3CDTF">2026-06-21T07:03:30Z</dcterms:modified>
</cp:coreProperties>
</file>